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handoutMasterIdLst>
    <p:handoutMasterId r:id="rId15"/>
  </p:handoutMasterIdLst>
  <p:sldIdLst>
    <p:sldId id="256" r:id="rId2"/>
    <p:sldId id="319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3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E2AC00"/>
    <a:srgbClr val="F2A40D"/>
    <a:srgbClr val="32AEB8"/>
    <a:srgbClr val="009999"/>
    <a:srgbClr val="FD8711"/>
    <a:srgbClr val="CC6600"/>
    <a:srgbClr val="00FF00"/>
    <a:srgbClr val="FF00FF"/>
    <a:srgbClr val="FA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2" autoAdjust="0"/>
  </p:normalViewPr>
  <p:slideViewPr>
    <p:cSldViewPr>
      <p:cViewPr varScale="1">
        <p:scale>
          <a:sx n="83" d="100"/>
          <a:sy n="83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B28FAD6-6796-4A08-BADF-3DA2A3B6AE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FAF3AD9-6CD7-46CB-BFB5-63FE17CE4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hangingPunct="1">
              <a:defRPr sz="1200"/>
            </a:lvl1pPr>
          </a:lstStyle>
          <a:p>
            <a:pPr>
              <a:defRPr/>
            </a:pPr>
            <a:fld id="{054DB0F6-DC6B-4C2A-B533-15666401DAFF}" type="datetimeFigureOut">
              <a:rPr lang="he-IL"/>
              <a:pPr>
                <a:defRPr/>
              </a:pPr>
              <a:t>י"א/טבת/תשע"ט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873436-683B-4E81-884F-8E22A1BFC0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DB6CA31-2D56-4652-AD1E-36F364D392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smtClean="0"/>
            </a:lvl1pPr>
          </a:lstStyle>
          <a:p>
            <a:pPr>
              <a:defRPr/>
            </a:pPr>
            <a:fld id="{ED9EEDA9-278F-4CEC-8477-4EA609A787D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644347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03E777F8-FD1D-4DDE-BB8E-DAAFED5A1B9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B6205360-F08C-405E-B0D4-47C4B6D1AA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40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40 w 5740"/>
                <a:gd name="T7" fmla="*/ 0 h 4316"/>
                <a:gd name="T8" fmla="*/ 5940 w 5740"/>
                <a:gd name="T9" fmla="*/ 0 h 4316"/>
                <a:gd name="T10" fmla="*/ 5940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xmlns="" id="{EA3B6A0E-5C4E-4320-9FCE-5599BBF8CB6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xmlns="" id="{BA22D355-205F-49B5-AFD7-5F86BCF3BF6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xmlns="" id="{BAE47041-D828-413D-B673-E921BE76C6D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xmlns="" id="{845B91D8-A61E-4E80-9C21-5217ECAC552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xmlns="" id="{305F4C23-B27A-462D-ABB1-C6F5284AF04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xmlns="" id="{19A37058-13F9-46B8-B06B-81C0C11DFF4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xmlns="" id="{956A0CFC-18C2-4687-ADC5-0AB4E9ACB0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xmlns="" id="{17D1B967-DA68-4F62-85E9-93B5F81FD7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xmlns="" id="{89982547-00CA-4FA0-BD44-4978DCDF64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xmlns="" id="{B21417E4-1858-4AB5-B888-A30AF839BD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xmlns="" id="{6A78BF95-EE25-4EC7-8C71-85375F44BB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xmlns="" id="{B0A03ED4-F6DC-47AA-AA10-90013466AF1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xmlns="" id="{2B0ACA64-56E3-4DFE-83DE-17D791F8727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xmlns="" id="{B025AE83-052C-4E51-BCA6-E78DC69414E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xmlns="" id="{F5775F90-78C3-4F97-B746-096DCA788B3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xmlns="" id="{1322CE6E-D41A-4907-B126-ACC6D37581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xmlns="" id="{AFCC53BF-BE23-4BC7-AB9E-76B1788FDC6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xmlns="" id="{A4ABE410-1936-44B1-A393-8FA76421B9E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xmlns="" id="{61007230-DE86-47B0-9D65-00F49F888FA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xmlns="" id="{D84EC3D3-6904-45C3-A4E8-6BFC1C68B3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xmlns="" id="{59FA38A8-1AAE-4C72-91C6-6F2FD4CCCB2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xmlns="" id="{35D572EB-2FA5-4AB8-B98A-04EE3886AA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xmlns="" id="{13384B04-67A5-42EC-9CE3-58E6223378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xmlns="" id="{868A3896-6B06-43F2-A820-69773ECC25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xmlns="" id="{69230861-7554-4FE1-BADB-4D07D3FED1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xmlns="" id="{CA95EAA5-DEED-4F21-9F40-AAB814FEC8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xmlns="" id="{FE57C30A-A102-4160-A147-D82C20E6A5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xmlns="" id="{E428711C-A1FD-4AEA-9230-9B37A0C056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xmlns="" id="{1932E191-E66A-4961-88D9-C34611C777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xmlns="" id="{CC28D8E8-423C-49B5-9CA7-208C0F99B0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xmlns="" id="{A87C439F-79B8-4DD3-A589-9863CAA5DD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xmlns="" id="{FCD91AD3-43CC-41E6-8581-9D0A312B14A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xmlns="" id="{05FF37F0-DA73-4E6D-9BAA-B42A976192D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xmlns="" id="{D92006E8-E78A-403E-ACF3-88917745C3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xmlns="" id="{E4E95F80-E2C5-4F7A-AAC1-2E06CEE0F2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xmlns="" id="{2017683D-4CCD-43C4-A99F-C63BB7E5D6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xmlns="" id="{75A34B46-1CB4-449D-8964-89064001D3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xmlns="" id="{20897732-8DFE-4507-9AF7-C9184C583F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xmlns="" id="{551161D7-B31E-4F12-85EF-6E0C86EF07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xmlns="" id="{7E83E8C2-57D8-4115-9D85-46A6E568C2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xmlns="" id="{30FF5615-152D-4F77-BC1F-BEE0F7F1B7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xmlns="" id="{24C1B299-E7BB-4567-A9A9-F8EAD9C75E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xmlns="" id="{A4BD6EC0-4F6D-4511-8446-87BB216B7C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xmlns="" id="{F2EFC421-F89A-47F5-934C-3911FE1024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xmlns="" id="{B1F8FBD9-A9DF-4B61-874A-172C2E620D8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xmlns="" id="{05033646-6550-4996-822A-2B20D7B71DA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xmlns="" id="{EB7A3EF3-A71C-434C-A067-365F10D977D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xmlns="" id="{7F707539-661D-4421-8502-54383740323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xmlns="" id="{55E24942-5C44-4966-89A8-B959E9429F1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xmlns="" id="{612C52C9-6CFA-462B-B812-278BFBC9130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xmlns="" id="{895017E9-D7CE-4A26-A60C-7D96336D40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2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20 w 382"/>
                  <a:gd name="T19" fmla="*/ 96 h 96"/>
                  <a:gd name="T20" fmla="*/ 274 w 382"/>
                  <a:gd name="T21" fmla="*/ 90 h 96"/>
                  <a:gd name="T22" fmla="*/ 322 w 382"/>
                  <a:gd name="T23" fmla="*/ 84 h 96"/>
                  <a:gd name="T24" fmla="*/ 363 w 382"/>
                  <a:gd name="T25" fmla="*/ 66 h 96"/>
                  <a:gd name="T26" fmla="*/ 393 w 382"/>
                  <a:gd name="T27" fmla="*/ 42 h 96"/>
                  <a:gd name="T28" fmla="*/ 387 w 382"/>
                  <a:gd name="T29" fmla="*/ 42 h 96"/>
                  <a:gd name="T30" fmla="*/ 357 w 382"/>
                  <a:gd name="T31" fmla="*/ 66 h 96"/>
                  <a:gd name="T32" fmla="*/ 316 w 382"/>
                  <a:gd name="T33" fmla="*/ 78 h 96"/>
                  <a:gd name="T34" fmla="*/ 274 w 382"/>
                  <a:gd name="T35" fmla="*/ 90 h 96"/>
                  <a:gd name="T36" fmla="*/ 220 w 382"/>
                  <a:gd name="T37" fmla="*/ 96 h 96"/>
                  <a:gd name="T38" fmla="*/ 22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xmlns="" id="{9CF80480-7A66-409C-98C4-43ACDA4613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xmlns="" id="{4D74F2FC-EB6E-42FA-BF3E-6F5635D49B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xmlns="" id="{971DE67D-58B6-4909-BA5D-3ECD13CA05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xmlns="" id="{B5333A9A-B040-4603-B27A-07EB869646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xmlns="" id="{688F284D-5FA2-45BD-B06B-42A25A4C4E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30 w 185"/>
                  <a:gd name="T5" fmla="*/ 36 h 210"/>
                  <a:gd name="T6" fmla="*/ 166 w 185"/>
                  <a:gd name="T7" fmla="*/ 72 h 210"/>
                  <a:gd name="T8" fmla="*/ 172 w 185"/>
                  <a:gd name="T9" fmla="*/ 90 h 210"/>
                  <a:gd name="T10" fmla="*/ 178 w 185"/>
                  <a:gd name="T11" fmla="*/ 114 h 210"/>
                  <a:gd name="T12" fmla="*/ 172 w 185"/>
                  <a:gd name="T13" fmla="*/ 138 h 210"/>
                  <a:gd name="T14" fmla="*/ 160 w 185"/>
                  <a:gd name="T15" fmla="*/ 162 h 210"/>
                  <a:gd name="T16" fmla="*/ 130 w 185"/>
                  <a:gd name="T17" fmla="*/ 180 h 210"/>
                  <a:gd name="T18" fmla="*/ 90 w 185"/>
                  <a:gd name="T19" fmla="*/ 198 h 210"/>
                  <a:gd name="T20" fmla="*/ 107 w 185"/>
                  <a:gd name="T21" fmla="*/ 210 h 210"/>
                  <a:gd name="T22" fmla="*/ 142 w 185"/>
                  <a:gd name="T23" fmla="*/ 192 h 210"/>
                  <a:gd name="T24" fmla="*/ 172 w 185"/>
                  <a:gd name="T25" fmla="*/ 168 h 210"/>
                  <a:gd name="T26" fmla="*/ 190 w 185"/>
                  <a:gd name="T27" fmla="*/ 144 h 210"/>
                  <a:gd name="T28" fmla="*/ 196 w 185"/>
                  <a:gd name="T29" fmla="*/ 114 h 210"/>
                  <a:gd name="T30" fmla="*/ 190 w 185"/>
                  <a:gd name="T31" fmla="*/ 90 h 210"/>
                  <a:gd name="T32" fmla="*/ 184 w 185"/>
                  <a:gd name="T33" fmla="*/ 66 h 210"/>
                  <a:gd name="T34" fmla="*/ 166 w 185"/>
                  <a:gd name="T35" fmla="*/ 48 h 210"/>
                  <a:gd name="T36" fmla="*/ 14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xmlns="" id="{0DA58412-909D-4104-9510-8A4CCEA6C27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xmlns="" id="{3FE474E1-0973-491A-9CB4-DE73FC591A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xmlns="" id="{7BC27498-383A-4F6D-A92E-B2C1EDECAB5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xmlns="" id="{FCEBC060-73BD-4DAF-B98E-A0A07613353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xmlns="" id="{AA8F0893-DF60-45CB-96A5-D79D49DC414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xmlns="" id="{8D0E6FA6-A62C-45D1-A016-00437CEFF44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</p:grpSp>
        </p:grpSp>
      </p:grpSp>
      <p:sp>
        <p:nvSpPr>
          <p:cNvPr id="3820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20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xmlns="" id="{50480073-1C59-4088-B747-4FCBB3CD990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xmlns="" id="{01C97CF8-ECCB-48F6-AB54-882AA6E97C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xmlns="" id="{F825C123-7974-40BE-AD54-E58AED2A9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6F9953-F215-4AAE-A4BB-4834CB4E33D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48036299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xmlns="" id="{BE25226B-3321-4168-8978-8BA73D6E4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xmlns="" id="{F37738EE-7342-4027-A877-B2F10CC59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xmlns="" id="{7A036D5A-64E8-4E52-8CC5-06782893D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8D6CC4-838C-4076-9C8B-ACB9F150EDA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6380441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xmlns="" id="{6B717DD8-CED2-41A2-921A-5B28CF96E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xmlns="" id="{6B40DA7E-ACB4-4112-809C-561252515E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xmlns="" id="{489D8D0C-9753-44B2-A037-3B6FEFB0C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905ED-6347-470A-8DBE-87D8C3D1A7B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61905964"/>
      </p:ext>
    </p:extLst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xmlns="" id="{7DD8B8B5-C323-4DF4-9C69-589362889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xmlns="" id="{E5311D07-9B10-452B-B92B-AE999622FE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xmlns="" id="{3BB2FB33-234C-47C0-8D58-355D8D966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80C2BF-B869-4A04-974F-C73DF036D10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38510763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xmlns="" id="{38D472D2-E22B-4FFF-9242-0F1FB3FEA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xmlns="" id="{FF3356FD-3209-4557-A7C1-4241C800BB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xmlns="" id="{A650F5D1-C9FD-4D23-9D86-D2D2DB971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23DB8-5F1D-4080-811B-3F0A2108EAB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92421365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xmlns="" id="{2D73BE09-F22E-49F9-8CDF-389628E763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xmlns="" id="{F3F5C610-96A7-4D03-8425-2E2A548987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xmlns="" id="{D3ED14F7-A6F4-4A77-B2AC-AF561B6A6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598D35-00C9-4AA1-8609-EED6F8BD838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29184313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xmlns="" id="{8EAD46EF-84A9-4222-8EC4-50A7E07B1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xmlns="" id="{82767988-B8DF-41A6-952E-836413F2E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xmlns="" id="{5839CD7A-80E9-439E-8AA2-F92B46484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961F48-8963-4FFF-BBAA-7FBBDAE19C0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77838877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xmlns="" id="{C0FCEC24-FFCF-4BD8-8F01-BBCA36724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xmlns="" id="{08B47FEC-A6EC-4E70-AE57-8364C1DE0C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xmlns="" id="{BDC0CC20-89DF-4303-BA07-52D241526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E63D92-7828-4F45-AB30-7004B589512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12450529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xmlns="" id="{39610781-5DE7-4EA2-B413-7CBCD3BEE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xmlns="" id="{36913777-ECCA-4444-9559-D83F0B388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xmlns="" id="{9960FE35-E12D-413A-B898-C399B00B54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1A9555-B11D-4BBF-B28A-E96ADE8DBBC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094238094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xmlns="" id="{368E5D21-983A-43B3-A9CC-D8A421138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xmlns="" id="{EDEF41E4-C76D-4D46-8C3F-9E45BCFEA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xmlns="" id="{C7757F9D-E37C-4179-B1E9-5B59C0672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5C6311-CF65-49C6-A58F-9341D195AD2B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9130255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xmlns="" id="{30E684BC-F4CF-45DF-B2A0-9E8454B97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xmlns="" id="{67359540-0BD8-4CA2-985B-F5D49CEFA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xmlns="" id="{0F84670E-473A-4149-861B-944BAC9E0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59B2AA-3AE6-4794-8B46-581C3F01866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63109414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xmlns="" id="{38F882F5-7D9A-4E72-A62F-419ECBB8D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xmlns="" id="{B947AE0D-71C1-436F-9AAD-48FCB5D232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xmlns="" id="{B4315FB4-BD8D-45FF-88C3-C7B36DB5B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C6654-557F-4876-81C5-92DFFE5A35A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0386388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A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Freeform 2">
            <a:extLst>
              <a:ext uri="{FF2B5EF4-FFF2-40B4-BE49-F238E27FC236}">
                <a16:creationId xmlns:a16="http://schemas.microsoft.com/office/drawing/2014/main" xmlns="" id="{6AE59A8F-8316-4544-B5E7-F6262194979C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xmlns="" id="{DA83C716-2B6B-4EC0-AA8E-CA66E3035C0B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xmlns="" id="{01BBA43B-3744-451E-8084-AEDBE481C0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940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5940 w 5740"/>
                <a:gd name="T7" fmla="*/ 0 h 4316"/>
                <a:gd name="T8" fmla="*/ 5940 w 5740"/>
                <a:gd name="T9" fmla="*/ 0 h 4316"/>
                <a:gd name="T10" fmla="*/ 5940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xmlns="" id="{189B0B4B-D162-4840-87E2-BA2A87F3922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80934" name="Oval 6">
                <a:extLst>
                  <a:ext uri="{FF2B5EF4-FFF2-40B4-BE49-F238E27FC236}">
                    <a16:creationId xmlns:a16="http://schemas.microsoft.com/office/drawing/2014/main" xmlns="" id="{AD5740DC-7EB8-48AC-B776-DD1D0038659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35" name="Oval 7">
                <a:extLst>
                  <a:ext uri="{FF2B5EF4-FFF2-40B4-BE49-F238E27FC236}">
                    <a16:creationId xmlns:a16="http://schemas.microsoft.com/office/drawing/2014/main" xmlns="" id="{3E13F50A-81B3-4505-A0A0-7E865310412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36" name="Oval 8">
                <a:extLst>
                  <a:ext uri="{FF2B5EF4-FFF2-40B4-BE49-F238E27FC236}">
                    <a16:creationId xmlns:a16="http://schemas.microsoft.com/office/drawing/2014/main" xmlns="" id="{1E2D80E5-A192-4CEA-9DE4-314B4F8EE6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37" name="Oval 9">
                <a:extLst>
                  <a:ext uri="{FF2B5EF4-FFF2-40B4-BE49-F238E27FC236}">
                    <a16:creationId xmlns:a16="http://schemas.microsoft.com/office/drawing/2014/main" xmlns="" id="{0CB1476C-51A2-458E-8C8F-D8438DBB180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38" name="Oval 10">
                <a:extLst>
                  <a:ext uri="{FF2B5EF4-FFF2-40B4-BE49-F238E27FC236}">
                    <a16:creationId xmlns:a16="http://schemas.microsoft.com/office/drawing/2014/main" xmlns="" id="{8D8A4792-3F3E-4910-AEF5-1CE63DD567C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39" name="Freeform 11">
                <a:extLst>
                  <a:ext uri="{FF2B5EF4-FFF2-40B4-BE49-F238E27FC236}">
                    <a16:creationId xmlns:a16="http://schemas.microsoft.com/office/drawing/2014/main" xmlns="" id="{3B03B36C-1E72-41C9-870C-10C6F8DE99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0" name="Freeform 12">
                <a:extLst>
                  <a:ext uri="{FF2B5EF4-FFF2-40B4-BE49-F238E27FC236}">
                    <a16:creationId xmlns:a16="http://schemas.microsoft.com/office/drawing/2014/main" xmlns="" id="{06BFA196-C9C2-45BE-A3D9-04F40304E4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1" name="Freeform 13">
                <a:extLst>
                  <a:ext uri="{FF2B5EF4-FFF2-40B4-BE49-F238E27FC236}">
                    <a16:creationId xmlns:a16="http://schemas.microsoft.com/office/drawing/2014/main" xmlns="" id="{7AFA4C49-F2A1-4DB7-9735-5A6514ADF6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2" name="Freeform 14">
                <a:extLst>
                  <a:ext uri="{FF2B5EF4-FFF2-40B4-BE49-F238E27FC236}">
                    <a16:creationId xmlns:a16="http://schemas.microsoft.com/office/drawing/2014/main" xmlns="" id="{27B6DD31-2E25-490A-B2E8-DC9DE62B0E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3" name="Freeform 15">
                <a:extLst>
                  <a:ext uri="{FF2B5EF4-FFF2-40B4-BE49-F238E27FC236}">
                    <a16:creationId xmlns:a16="http://schemas.microsoft.com/office/drawing/2014/main" xmlns="" id="{59A3900E-4860-4A1A-95C5-7DC8C83584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4" name="Oval 16">
                <a:extLst>
                  <a:ext uri="{FF2B5EF4-FFF2-40B4-BE49-F238E27FC236}">
                    <a16:creationId xmlns:a16="http://schemas.microsoft.com/office/drawing/2014/main" xmlns="" id="{47C2DB30-B44E-40E8-9C7E-8F23CA7B33A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xmlns="" id="{5531B5BE-9993-470C-8DFD-4B62E32455D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80946" name="Oval 18">
                <a:extLst>
                  <a:ext uri="{FF2B5EF4-FFF2-40B4-BE49-F238E27FC236}">
                    <a16:creationId xmlns:a16="http://schemas.microsoft.com/office/drawing/2014/main" xmlns="" id="{0175D9FD-BA94-4DD2-B3EB-9AC24BE8760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7" name="Oval 19">
                <a:extLst>
                  <a:ext uri="{FF2B5EF4-FFF2-40B4-BE49-F238E27FC236}">
                    <a16:creationId xmlns:a16="http://schemas.microsoft.com/office/drawing/2014/main" xmlns="" id="{FC3955E7-3306-472C-9554-C3E7C739AD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8" name="Oval 20">
                <a:extLst>
                  <a:ext uri="{FF2B5EF4-FFF2-40B4-BE49-F238E27FC236}">
                    <a16:creationId xmlns:a16="http://schemas.microsoft.com/office/drawing/2014/main" xmlns="" id="{B3ACA7FB-D28B-4B15-BF2E-0D52062AE3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49" name="Oval 21">
                <a:extLst>
                  <a:ext uri="{FF2B5EF4-FFF2-40B4-BE49-F238E27FC236}">
                    <a16:creationId xmlns:a16="http://schemas.microsoft.com/office/drawing/2014/main" xmlns="" id="{06A73284-D3D1-4714-B21D-12451BBAA9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0" name="Oval 22">
                <a:extLst>
                  <a:ext uri="{FF2B5EF4-FFF2-40B4-BE49-F238E27FC236}">
                    <a16:creationId xmlns:a16="http://schemas.microsoft.com/office/drawing/2014/main" xmlns="" id="{289B28D8-FBE3-4CFD-BE05-7CFAE57422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1" name="Oval 23">
                <a:extLst>
                  <a:ext uri="{FF2B5EF4-FFF2-40B4-BE49-F238E27FC236}">
                    <a16:creationId xmlns:a16="http://schemas.microsoft.com/office/drawing/2014/main" xmlns="" id="{4AE5061F-BEED-4EB8-824E-1F045FF6D7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2" name="Oval 24">
                <a:extLst>
                  <a:ext uri="{FF2B5EF4-FFF2-40B4-BE49-F238E27FC236}">
                    <a16:creationId xmlns:a16="http://schemas.microsoft.com/office/drawing/2014/main" xmlns="" id="{42A36537-2FB1-4555-9DE4-3431BA0B831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3" name="Oval 25">
                <a:extLst>
                  <a:ext uri="{FF2B5EF4-FFF2-40B4-BE49-F238E27FC236}">
                    <a16:creationId xmlns:a16="http://schemas.microsoft.com/office/drawing/2014/main" xmlns="" id="{5495C7A4-4316-46A5-85BE-3FC5EFE683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4" name="Freeform 26">
                <a:extLst>
                  <a:ext uri="{FF2B5EF4-FFF2-40B4-BE49-F238E27FC236}">
                    <a16:creationId xmlns:a16="http://schemas.microsoft.com/office/drawing/2014/main" xmlns="" id="{9B1B4ED7-707C-419C-A829-4FEC4BFE4B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5" name="Freeform 27">
                <a:extLst>
                  <a:ext uri="{FF2B5EF4-FFF2-40B4-BE49-F238E27FC236}">
                    <a16:creationId xmlns:a16="http://schemas.microsoft.com/office/drawing/2014/main" xmlns="" id="{0B062242-9A85-4E19-B89D-C219085A889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6" name="Freeform 28">
                <a:extLst>
                  <a:ext uri="{FF2B5EF4-FFF2-40B4-BE49-F238E27FC236}">
                    <a16:creationId xmlns:a16="http://schemas.microsoft.com/office/drawing/2014/main" xmlns="" id="{E22D6FA1-478F-4173-B2F5-6767FE4B1C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57" name="Freeform 29">
                <a:extLst>
                  <a:ext uri="{FF2B5EF4-FFF2-40B4-BE49-F238E27FC236}">
                    <a16:creationId xmlns:a16="http://schemas.microsoft.com/office/drawing/2014/main" xmlns="" id="{2B55C95B-10C8-4CF8-9FFF-AE740BE770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xmlns="" id="{21A80915-CE1D-4DFC-9F65-75563D1E34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xmlns="" id="{DFDC9544-01B8-4CE9-A8A4-7503DE69FC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80960" name="Freeform 32">
                <a:extLst>
                  <a:ext uri="{FF2B5EF4-FFF2-40B4-BE49-F238E27FC236}">
                    <a16:creationId xmlns:a16="http://schemas.microsoft.com/office/drawing/2014/main" xmlns="" id="{DD4C8545-CE20-480C-A109-BB1F37B0B1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61" name="Freeform 33">
                <a:extLst>
                  <a:ext uri="{FF2B5EF4-FFF2-40B4-BE49-F238E27FC236}">
                    <a16:creationId xmlns:a16="http://schemas.microsoft.com/office/drawing/2014/main" xmlns="" id="{A340A701-CD4D-4E42-97F5-1FAA8BDAE0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62" name="Freeform 34">
                <a:extLst>
                  <a:ext uri="{FF2B5EF4-FFF2-40B4-BE49-F238E27FC236}">
                    <a16:creationId xmlns:a16="http://schemas.microsoft.com/office/drawing/2014/main" xmlns="" id="{BECE487A-3944-453B-8F8E-5D202A26E0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xmlns="" id="{20AAA256-E9B5-4C2C-BF61-08DF881788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xmlns="" id="{E77BB441-EC0F-46FD-A691-A6046ECE43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80965" name="Freeform 37">
                <a:extLst>
                  <a:ext uri="{FF2B5EF4-FFF2-40B4-BE49-F238E27FC236}">
                    <a16:creationId xmlns:a16="http://schemas.microsoft.com/office/drawing/2014/main" xmlns="" id="{33E121CD-4430-4626-A326-6449EC76A2A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66" name="Freeform 38">
                <a:extLst>
                  <a:ext uri="{FF2B5EF4-FFF2-40B4-BE49-F238E27FC236}">
                    <a16:creationId xmlns:a16="http://schemas.microsoft.com/office/drawing/2014/main" xmlns="" id="{C3A34C3E-141E-44F9-9ED8-20B7423D9A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67" name="Freeform 39">
                <a:extLst>
                  <a:ext uri="{FF2B5EF4-FFF2-40B4-BE49-F238E27FC236}">
                    <a16:creationId xmlns:a16="http://schemas.microsoft.com/office/drawing/2014/main" xmlns="" id="{16D92E22-BEE6-4C74-BA8F-3919C08638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68" name="Freeform 40">
                <a:extLst>
                  <a:ext uri="{FF2B5EF4-FFF2-40B4-BE49-F238E27FC236}">
                    <a16:creationId xmlns:a16="http://schemas.microsoft.com/office/drawing/2014/main" xmlns="" id="{0EF18EAA-F2DF-4108-B57F-3F5D233095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69" name="Freeform 41">
                <a:extLst>
                  <a:ext uri="{FF2B5EF4-FFF2-40B4-BE49-F238E27FC236}">
                    <a16:creationId xmlns:a16="http://schemas.microsoft.com/office/drawing/2014/main" xmlns="" id="{4DAA5A5D-E7D6-4DBF-9DB1-B4D109BC15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0" name="Freeform 42">
                <a:extLst>
                  <a:ext uri="{FF2B5EF4-FFF2-40B4-BE49-F238E27FC236}">
                    <a16:creationId xmlns:a16="http://schemas.microsoft.com/office/drawing/2014/main" xmlns="" id="{99D886CE-9263-4795-AC02-7DB4392CBE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1" name="Freeform 43">
                <a:extLst>
                  <a:ext uri="{FF2B5EF4-FFF2-40B4-BE49-F238E27FC236}">
                    <a16:creationId xmlns:a16="http://schemas.microsoft.com/office/drawing/2014/main" xmlns="" id="{9EA48957-02A3-49B2-AE7E-7DBEBA69DD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xmlns="" id="{2A0F19E0-8437-4617-A780-93CEBC2C78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80973" name="Freeform 45">
                <a:extLst>
                  <a:ext uri="{FF2B5EF4-FFF2-40B4-BE49-F238E27FC236}">
                    <a16:creationId xmlns:a16="http://schemas.microsoft.com/office/drawing/2014/main" xmlns="" id="{C70F56A2-D1F9-46B4-900A-DA7AA8621F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4" name="Freeform 46">
                <a:extLst>
                  <a:ext uri="{FF2B5EF4-FFF2-40B4-BE49-F238E27FC236}">
                    <a16:creationId xmlns:a16="http://schemas.microsoft.com/office/drawing/2014/main" xmlns="" id="{16B5D984-69F0-4540-B54F-401569ECB7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5" name="Freeform 47">
                <a:extLst>
                  <a:ext uri="{FF2B5EF4-FFF2-40B4-BE49-F238E27FC236}">
                    <a16:creationId xmlns:a16="http://schemas.microsoft.com/office/drawing/2014/main" xmlns="" id="{F7E1A905-BE2B-4EF2-8EE6-42B62D4BBB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6" name="Oval 48">
                <a:extLst>
                  <a:ext uri="{FF2B5EF4-FFF2-40B4-BE49-F238E27FC236}">
                    <a16:creationId xmlns:a16="http://schemas.microsoft.com/office/drawing/2014/main" xmlns="" id="{1DAF9D01-A051-44DA-B289-52192566F61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7" name="Oval 49">
                <a:extLst>
                  <a:ext uri="{FF2B5EF4-FFF2-40B4-BE49-F238E27FC236}">
                    <a16:creationId xmlns:a16="http://schemas.microsoft.com/office/drawing/2014/main" xmlns="" id="{B6724511-AACD-4C2E-9EDE-BD96095CE6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8" name="Oval 50">
                <a:extLst>
                  <a:ext uri="{FF2B5EF4-FFF2-40B4-BE49-F238E27FC236}">
                    <a16:creationId xmlns:a16="http://schemas.microsoft.com/office/drawing/2014/main" xmlns="" id="{E3565DE3-8F27-4A85-B313-EFFF92980B8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79" name="Oval 51">
                <a:extLst>
                  <a:ext uri="{FF2B5EF4-FFF2-40B4-BE49-F238E27FC236}">
                    <a16:creationId xmlns:a16="http://schemas.microsoft.com/office/drawing/2014/main" xmlns="" id="{8BB1E041-53BD-4FCC-ADB0-EAEB2C916B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80" name="Oval 52">
                <a:extLst>
                  <a:ext uri="{FF2B5EF4-FFF2-40B4-BE49-F238E27FC236}">
                    <a16:creationId xmlns:a16="http://schemas.microsoft.com/office/drawing/2014/main" xmlns="" id="{CB7975C6-BBD7-4271-BE6F-7D32506A90A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80981" name="Oval 53">
                <a:extLst>
                  <a:ext uri="{FF2B5EF4-FFF2-40B4-BE49-F238E27FC236}">
                    <a16:creationId xmlns:a16="http://schemas.microsoft.com/office/drawing/2014/main" xmlns="" id="{67CAB91B-DE14-422E-9CD9-B7D1177A707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xmlns="" id="{DA9EBCBA-6960-44F4-831D-28551268F2A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xmlns="" id="{3FECD085-4FDF-45E9-9014-926290504B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2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20 w 382"/>
                  <a:gd name="T19" fmla="*/ 96 h 96"/>
                  <a:gd name="T20" fmla="*/ 274 w 382"/>
                  <a:gd name="T21" fmla="*/ 90 h 96"/>
                  <a:gd name="T22" fmla="*/ 322 w 382"/>
                  <a:gd name="T23" fmla="*/ 84 h 96"/>
                  <a:gd name="T24" fmla="*/ 363 w 382"/>
                  <a:gd name="T25" fmla="*/ 66 h 96"/>
                  <a:gd name="T26" fmla="*/ 393 w 382"/>
                  <a:gd name="T27" fmla="*/ 42 h 96"/>
                  <a:gd name="T28" fmla="*/ 387 w 382"/>
                  <a:gd name="T29" fmla="*/ 42 h 96"/>
                  <a:gd name="T30" fmla="*/ 357 w 382"/>
                  <a:gd name="T31" fmla="*/ 66 h 96"/>
                  <a:gd name="T32" fmla="*/ 316 w 382"/>
                  <a:gd name="T33" fmla="*/ 78 h 96"/>
                  <a:gd name="T34" fmla="*/ 274 w 382"/>
                  <a:gd name="T35" fmla="*/ 90 h 96"/>
                  <a:gd name="T36" fmla="*/ 220 w 382"/>
                  <a:gd name="T37" fmla="*/ 96 h 96"/>
                  <a:gd name="T38" fmla="*/ 22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xmlns="" id="{8E4EE7CB-ECE8-4434-BC1F-B4EF55E928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xmlns="" id="{8D22047D-E6F5-49E0-81BA-78A3EA5267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xmlns="" id="{C62710A0-3F16-4679-B131-E05EB35AA6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xmlns="" id="{47EDCBC5-07AE-4F08-9D34-98781F28CE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xmlns="" id="{6C71CC8E-4963-41C6-AA8B-EF1D7CCD63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30 w 185"/>
                  <a:gd name="T5" fmla="*/ 36 h 210"/>
                  <a:gd name="T6" fmla="*/ 166 w 185"/>
                  <a:gd name="T7" fmla="*/ 72 h 210"/>
                  <a:gd name="T8" fmla="*/ 172 w 185"/>
                  <a:gd name="T9" fmla="*/ 90 h 210"/>
                  <a:gd name="T10" fmla="*/ 178 w 185"/>
                  <a:gd name="T11" fmla="*/ 114 h 210"/>
                  <a:gd name="T12" fmla="*/ 172 w 185"/>
                  <a:gd name="T13" fmla="*/ 138 h 210"/>
                  <a:gd name="T14" fmla="*/ 160 w 185"/>
                  <a:gd name="T15" fmla="*/ 162 h 210"/>
                  <a:gd name="T16" fmla="*/ 130 w 185"/>
                  <a:gd name="T17" fmla="*/ 180 h 210"/>
                  <a:gd name="T18" fmla="*/ 90 w 185"/>
                  <a:gd name="T19" fmla="*/ 198 h 210"/>
                  <a:gd name="T20" fmla="*/ 107 w 185"/>
                  <a:gd name="T21" fmla="*/ 210 h 210"/>
                  <a:gd name="T22" fmla="*/ 142 w 185"/>
                  <a:gd name="T23" fmla="*/ 192 h 210"/>
                  <a:gd name="T24" fmla="*/ 172 w 185"/>
                  <a:gd name="T25" fmla="*/ 168 h 210"/>
                  <a:gd name="T26" fmla="*/ 190 w 185"/>
                  <a:gd name="T27" fmla="*/ 144 h 210"/>
                  <a:gd name="T28" fmla="*/ 196 w 185"/>
                  <a:gd name="T29" fmla="*/ 114 h 210"/>
                  <a:gd name="T30" fmla="*/ 190 w 185"/>
                  <a:gd name="T31" fmla="*/ 90 h 210"/>
                  <a:gd name="T32" fmla="*/ 184 w 185"/>
                  <a:gd name="T33" fmla="*/ 66 h 210"/>
                  <a:gd name="T34" fmla="*/ 166 w 185"/>
                  <a:gd name="T35" fmla="*/ 48 h 210"/>
                  <a:gd name="T36" fmla="*/ 14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xmlns="" id="{85DA2262-46B4-4212-9CD1-4142981CA19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xmlns="" id="{4A330861-73A4-4AE0-98C5-AC4E85F077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xmlns="" id="{936F043C-1E2B-4652-935B-D9339B50902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xmlns="" id="{D7A37DA8-23C0-40BD-BEFD-D9C7C622890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xmlns="" id="{59E12166-9C86-4F3F-AE0E-4AAD655CF2E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xmlns="" id="{4D669CDC-CC86-4461-999E-4A651AE16CD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r" rtl="1" eaLnBrk="1" hangingPunct="1">
                    <a:defRPr/>
                  </a:pPr>
                  <a:endParaRPr lang="he-IL" altLang="he-IL"/>
                </a:p>
              </p:txBody>
            </p:sp>
          </p:grpSp>
        </p:grpSp>
      </p:grpSp>
      <p:sp>
        <p:nvSpPr>
          <p:cNvPr id="380995" name="Rectangle 67">
            <a:extLst>
              <a:ext uri="{FF2B5EF4-FFF2-40B4-BE49-F238E27FC236}">
                <a16:creationId xmlns:a16="http://schemas.microsoft.com/office/drawing/2014/main" xmlns="" id="{7E52D40F-F1D3-402F-AB08-4850425CE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0996" name="Rectangle 68">
            <a:extLst>
              <a:ext uri="{FF2B5EF4-FFF2-40B4-BE49-F238E27FC236}">
                <a16:creationId xmlns:a16="http://schemas.microsoft.com/office/drawing/2014/main" xmlns="" id="{CC02F835-D321-4F43-A62F-51C2208FE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0997" name="Rectangle 69">
            <a:extLst>
              <a:ext uri="{FF2B5EF4-FFF2-40B4-BE49-F238E27FC236}">
                <a16:creationId xmlns:a16="http://schemas.microsoft.com/office/drawing/2014/main" xmlns="" id="{71405E52-C33A-45F0-A6DE-8952028C9D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98" name="Rectangle 70">
            <a:extLst>
              <a:ext uri="{FF2B5EF4-FFF2-40B4-BE49-F238E27FC236}">
                <a16:creationId xmlns:a16="http://schemas.microsoft.com/office/drawing/2014/main" xmlns="" id="{A5CB4C3B-B553-4D39-BB05-A5CD0D3D2A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99" name="Rectangle 71">
            <a:extLst>
              <a:ext uri="{FF2B5EF4-FFF2-40B4-BE49-F238E27FC236}">
                <a16:creationId xmlns:a16="http://schemas.microsoft.com/office/drawing/2014/main" xmlns="" id="{FB050EC2-F2DC-4692-8DDD-F1CC56953B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3654EF7-D960-422E-9A55-4C0F60230933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</p:sldLayoutIdLst>
  <p:transition>
    <p:circl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90FC38BB-2569-4F56-8C0C-A026A4C415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93725" y="981075"/>
            <a:ext cx="6021388" cy="3959225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sz="5800" b="1" dirty="0">
                <a:solidFill>
                  <a:srgbClr val="FFC000"/>
                </a:solidFill>
                <a:effectLst/>
              </a:rPr>
              <a:t>המגמה </a:t>
            </a:r>
            <a:br>
              <a:rPr lang="he-IL" sz="5800" b="1" dirty="0">
                <a:solidFill>
                  <a:srgbClr val="FFC000"/>
                </a:solidFill>
                <a:effectLst/>
              </a:rPr>
            </a:br>
            <a:r>
              <a:rPr lang="he-IL" sz="5800" b="1" dirty="0">
                <a:solidFill>
                  <a:srgbClr val="FFC000"/>
                </a:solidFill>
                <a:effectLst/>
              </a:rPr>
              <a:t>החברתית-ארגונית</a:t>
            </a:r>
            <a:r>
              <a:rPr lang="en-US" sz="5800" b="1" dirty="0">
                <a:solidFill>
                  <a:srgbClr val="FFC000"/>
                </a:solidFill>
                <a:effectLst/>
              </a:rPr>
              <a:t> </a:t>
            </a:r>
            <a:r>
              <a:rPr lang="he-IL" sz="5800" b="1" dirty="0">
                <a:effectLst/>
              </a:rPr>
              <a:t/>
            </a:r>
            <a:br>
              <a:rPr lang="he-IL" sz="5800" b="1" dirty="0">
                <a:effectLst/>
              </a:rPr>
            </a:br>
            <a:r>
              <a:rPr lang="he-IL" sz="3200" b="1" dirty="0">
                <a:effectLst/>
              </a:rPr>
              <a:t/>
            </a:r>
            <a:br>
              <a:rPr lang="he-IL" sz="3200" b="1" dirty="0">
                <a:effectLst/>
              </a:rPr>
            </a:br>
            <a:r>
              <a:rPr lang="he-IL" sz="3600" b="1" dirty="0">
                <a:solidFill>
                  <a:schemeClr val="tx1"/>
                </a:solidFill>
                <a:effectLst/>
              </a:rPr>
              <a:t>המחלקה לפסיכולוגיה</a:t>
            </a:r>
            <a:br>
              <a:rPr lang="he-IL" sz="3600" b="1" dirty="0">
                <a:solidFill>
                  <a:schemeClr val="tx1"/>
                </a:solidFill>
                <a:effectLst/>
              </a:rPr>
            </a:br>
            <a:r>
              <a:rPr lang="he-IL" sz="3600" b="1" dirty="0">
                <a:solidFill>
                  <a:schemeClr val="tx1"/>
                </a:solidFill>
                <a:effectLst/>
              </a:rPr>
              <a:t>אוניברסיטת בר-אילן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15363" name="Group 13318">
            <a:extLst>
              <a:ext uri="{FF2B5EF4-FFF2-40B4-BE49-F238E27FC236}">
                <a16:creationId xmlns:a16="http://schemas.microsoft.com/office/drawing/2014/main" xmlns="" id="{DFF0137C-8A84-43D2-81AA-A17824F3A9D6}"/>
              </a:ext>
            </a:extLst>
          </p:cNvPr>
          <p:cNvGrpSpPr>
            <a:grpSpLocks/>
          </p:cNvGrpSpPr>
          <p:nvPr/>
        </p:nvGrpSpPr>
        <p:grpSpPr bwMode="auto">
          <a:xfrm>
            <a:off x="6735762" y="1565276"/>
            <a:ext cx="1781175" cy="3303883"/>
            <a:chOff x="1737190" y="740704"/>
            <a:chExt cx="1163024" cy="2156159"/>
          </a:xfrm>
        </p:grpSpPr>
        <p:grpSp>
          <p:nvGrpSpPr>
            <p:cNvPr id="15364" name="Group 23">
              <a:extLst>
                <a:ext uri="{FF2B5EF4-FFF2-40B4-BE49-F238E27FC236}">
                  <a16:creationId xmlns:a16="http://schemas.microsoft.com/office/drawing/2014/main" xmlns="" id="{A9F4B34E-A54D-4BFC-837F-C8B01B48AF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0660" y="1808847"/>
              <a:ext cx="458218" cy="1088016"/>
              <a:chOff x="2827949" y="1273789"/>
              <a:chExt cx="489245" cy="1161688"/>
            </a:xfrm>
          </p:grpSpPr>
          <p:sp>
            <p:nvSpPr>
              <p:cNvPr id="18" name="Rectangle 8">
                <a:extLst>
                  <a:ext uri="{FF2B5EF4-FFF2-40B4-BE49-F238E27FC236}">
                    <a16:creationId xmlns:a16="http://schemas.microsoft.com/office/drawing/2014/main" xmlns="" id="{EA6408B1-590A-4B35-99D9-FD571251018D}"/>
                  </a:ext>
                </a:extLst>
              </p:cNvPr>
              <p:cNvSpPr/>
              <p:nvPr/>
            </p:nvSpPr>
            <p:spPr>
              <a:xfrm>
                <a:off x="2827949" y="1682845"/>
                <a:ext cx="485864" cy="734729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xmlns="" id="{8281CE4E-D56C-4E49-B3E2-5D78C9EA1732}"/>
                  </a:ext>
                </a:extLst>
              </p:cNvPr>
              <p:cNvSpPr/>
              <p:nvPr/>
            </p:nvSpPr>
            <p:spPr>
              <a:xfrm>
                <a:off x="2829056" y="1637721"/>
                <a:ext cx="229097" cy="763262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1" name="Rectangle 2">
                <a:extLst>
                  <a:ext uri="{FF2B5EF4-FFF2-40B4-BE49-F238E27FC236}">
                    <a16:creationId xmlns:a16="http://schemas.microsoft.com/office/drawing/2014/main" xmlns="" id="{3E95295E-B3E7-4F6E-8448-4A4089D20A1A}"/>
                  </a:ext>
                </a:extLst>
              </p:cNvPr>
              <p:cNvSpPr/>
              <p:nvPr/>
            </p:nvSpPr>
            <p:spPr>
              <a:xfrm>
                <a:off x="2827949" y="1273789"/>
                <a:ext cx="146091" cy="51658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2" name="Rectangle 2">
                <a:extLst>
                  <a:ext uri="{FF2B5EF4-FFF2-40B4-BE49-F238E27FC236}">
                    <a16:creationId xmlns:a16="http://schemas.microsoft.com/office/drawing/2014/main" xmlns="" id="{BCDA3D7C-208F-4796-9CD0-D2F312817A95}"/>
                  </a:ext>
                </a:extLst>
              </p:cNvPr>
              <p:cNvSpPr/>
              <p:nvPr/>
            </p:nvSpPr>
            <p:spPr>
              <a:xfrm>
                <a:off x="2998389" y="1273789"/>
                <a:ext cx="146091" cy="51658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23" name="Rectangle 2">
                <a:extLst>
                  <a:ext uri="{FF2B5EF4-FFF2-40B4-BE49-F238E27FC236}">
                    <a16:creationId xmlns:a16="http://schemas.microsoft.com/office/drawing/2014/main" xmlns="" id="{5990E51F-BEB5-4B24-98F7-94F4F212A2D3}"/>
                  </a:ext>
                </a:extLst>
              </p:cNvPr>
              <p:cNvSpPr/>
              <p:nvPr/>
            </p:nvSpPr>
            <p:spPr>
              <a:xfrm>
                <a:off x="3171103" y="1273789"/>
                <a:ext cx="146091" cy="51658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/>
              </a:p>
            </p:txBody>
          </p:sp>
          <p:sp>
            <p:nvSpPr>
              <p:cNvPr id="24" name="Isosceles Triangle 4">
                <a:extLst>
                  <a:ext uri="{FF2B5EF4-FFF2-40B4-BE49-F238E27FC236}">
                    <a16:creationId xmlns:a16="http://schemas.microsoft.com/office/drawing/2014/main" xmlns="" id="{0764F1D1-C010-460B-9C7C-2FF50681B51A}"/>
                  </a:ext>
                </a:extLst>
              </p:cNvPr>
              <p:cNvSpPr/>
              <p:nvPr/>
            </p:nvSpPr>
            <p:spPr>
              <a:xfrm rot="10800000">
                <a:off x="2988217" y="2199861"/>
                <a:ext cx="162694" cy="235616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5365" name="Group 26">
              <a:extLst>
                <a:ext uri="{FF2B5EF4-FFF2-40B4-BE49-F238E27FC236}">
                  <a16:creationId xmlns:a16="http://schemas.microsoft.com/office/drawing/2014/main" xmlns="" id="{7D3C5414-530D-4635-97EF-D824E1BA8E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7190" y="740704"/>
              <a:ext cx="1163024" cy="1163457"/>
              <a:chOff x="2322440" y="1563466"/>
              <a:chExt cx="1333455" cy="1333950"/>
            </a:xfrm>
          </p:grpSpPr>
          <p:sp>
            <p:nvSpPr>
              <p:cNvPr id="7" name="Teardrop 30">
                <a:extLst>
                  <a:ext uri="{FF2B5EF4-FFF2-40B4-BE49-F238E27FC236}">
                    <a16:creationId xmlns:a16="http://schemas.microsoft.com/office/drawing/2014/main" xmlns="" id="{64AC187B-0A2A-489A-A907-3D496D0F402B}"/>
                  </a:ext>
                </a:extLst>
              </p:cNvPr>
              <p:cNvSpPr/>
              <p:nvPr/>
            </p:nvSpPr>
            <p:spPr>
              <a:xfrm rot="8100000">
                <a:off x="2322441" y="1563466"/>
                <a:ext cx="1333455" cy="1333949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rgbClr val="FFC000"/>
              </a:solidFill>
              <a:ln w="50800">
                <a:solidFill>
                  <a:srgbClr val="32A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/>
              </a:p>
            </p:txBody>
          </p:sp>
          <p:sp>
            <p:nvSpPr>
              <p:cNvPr id="8" name="Trapezoid 24">
                <a:extLst>
                  <a:ext uri="{FF2B5EF4-FFF2-40B4-BE49-F238E27FC236}">
                    <a16:creationId xmlns:a16="http://schemas.microsoft.com/office/drawing/2014/main" xmlns="" id="{7651C308-51DD-43ED-AD7A-2E53A4CDDA81}"/>
                  </a:ext>
                </a:extLst>
              </p:cNvPr>
              <p:cNvSpPr/>
              <p:nvPr/>
            </p:nvSpPr>
            <p:spPr>
              <a:xfrm rot="10800000">
                <a:off x="2751476" y="2229847"/>
                <a:ext cx="457558" cy="583231"/>
              </a:xfrm>
              <a:prstGeom prst="trapezoid">
                <a:avLst/>
              </a:prstGeom>
              <a:solidFill>
                <a:srgbClr val="FFC000"/>
              </a:solidFill>
              <a:ln w="38100">
                <a:solidFill>
                  <a:srgbClr val="32AE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5" name="Rounded Rectangle 27">
                <a:extLst>
                  <a:ext uri="{FF2B5EF4-FFF2-40B4-BE49-F238E27FC236}">
                    <a16:creationId xmlns:a16="http://schemas.microsoft.com/office/drawing/2014/main" xmlns="" id="{577B8435-1E8C-4F57-B74D-B56C83326D65}"/>
                  </a:ext>
                </a:extLst>
              </p:cNvPr>
              <p:cNvSpPr/>
              <p:nvPr/>
            </p:nvSpPr>
            <p:spPr>
              <a:xfrm>
                <a:off x="2833480" y="2139570"/>
                <a:ext cx="71308" cy="180552"/>
              </a:xfrm>
              <a:prstGeom prst="roundRect">
                <a:avLst>
                  <a:gd name="adj" fmla="val 50000"/>
                </a:avLst>
              </a:prstGeom>
              <a:solidFill>
                <a:srgbClr val="32A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6" name="Rounded Rectangle 28">
                <a:extLst>
                  <a:ext uri="{FF2B5EF4-FFF2-40B4-BE49-F238E27FC236}">
                    <a16:creationId xmlns:a16="http://schemas.microsoft.com/office/drawing/2014/main" xmlns="" id="{B0241759-7E69-42F7-8D33-266DE9417147}"/>
                  </a:ext>
                </a:extLst>
              </p:cNvPr>
              <p:cNvSpPr/>
              <p:nvPr/>
            </p:nvSpPr>
            <p:spPr>
              <a:xfrm>
                <a:off x="2957080" y="2139570"/>
                <a:ext cx="72496" cy="180552"/>
              </a:xfrm>
              <a:prstGeom prst="roundRect">
                <a:avLst>
                  <a:gd name="adj" fmla="val 50000"/>
                </a:avLst>
              </a:prstGeom>
              <a:solidFill>
                <a:srgbClr val="32A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7" name="Rounded Rectangle 29">
                <a:extLst>
                  <a:ext uri="{FF2B5EF4-FFF2-40B4-BE49-F238E27FC236}">
                    <a16:creationId xmlns:a16="http://schemas.microsoft.com/office/drawing/2014/main" xmlns="" id="{DD2DBE1F-0326-42C7-B5F3-A1B7E8B47779}"/>
                  </a:ext>
                </a:extLst>
              </p:cNvPr>
              <p:cNvSpPr/>
              <p:nvPr/>
            </p:nvSpPr>
            <p:spPr>
              <a:xfrm>
                <a:off x="3081868" y="2139570"/>
                <a:ext cx="71308" cy="180552"/>
              </a:xfrm>
              <a:prstGeom prst="roundRect">
                <a:avLst>
                  <a:gd name="adj" fmla="val 50000"/>
                </a:avLst>
              </a:prstGeom>
              <a:solidFill>
                <a:srgbClr val="32A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</p:grpSp>
      <p:pic>
        <p:nvPicPr>
          <p:cNvPr id="15381" name="Picture 21" descr="××× ×××¨×¡×××ª ××¨-××××">
            <a:extLst>
              <a:ext uri="{FF2B5EF4-FFF2-40B4-BE49-F238E27FC236}">
                <a16:creationId xmlns:a16="http://schemas.microsoft.com/office/drawing/2014/main" xmlns="" id="{DFEC2295-6F5E-4380-9310-97BB5D07F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17163"/>
            <a:ext cx="1979712" cy="5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>
            <a:extLst>
              <a:ext uri="{FF2B5EF4-FFF2-40B4-BE49-F238E27FC236}">
                <a16:creationId xmlns:a16="http://schemas.microsoft.com/office/drawing/2014/main" xmlns="" id="{867F5F44-ECB3-4223-A679-E6BF16F29F4A}"/>
              </a:ext>
            </a:extLst>
          </p:cNvPr>
          <p:cNvSpPr/>
          <p:nvPr/>
        </p:nvSpPr>
        <p:spPr>
          <a:xfrm>
            <a:off x="3740548" y="2593135"/>
            <a:ext cx="1662904" cy="1662904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7" name="Isosceles Triangle 5">
            <a:extLst>
              <a:ext uri="{FF2B5EF4-FFF2-40B4-BE49-F238E27FC236}">
                <a16:creationId xmlns:a16="http://schemas.microsoft.com/office/drawing/2014/main" xmlns="" id="{C32315A8-1A6F-4577-9EDF-FD7FB4211850}"/>
              </a:ext>
            </a:extLst>
          </p:cNvPr>
          <p:cNvSpPr>
            <a:spLocks noChangeAspect="1"/>
          </p:cNvSpPr>
          <p:nvPr/>
        </p:nvSpPr>
        <p:spPr>
          <a:xfrm>
            <a:off x="4141719" y="3073423"/>
            <a:ext cx="860563" cy="85963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DA3B3D26-4230-4E44-82D6-7F65FE15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800" b="1" kern="0" dirty="0">
                <a:solidFill>
                  <a:schemeClr val="tx1"/>
                </a:solidFill>
                <a:effectLst/>
              </a:rPr>
              <a:t>למה בר-אילן?</a:t>
            </a:r>
            <a:endParaRPr lang="en-US" sz="48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C31412C-BB61-4E3E-9FD3-6B27FD13650D}"/>
              </a:ext>
            </a:extLst>
          </p:cNvPr>
          <p:cNvSpPr txBox="1"/>
          <p:nvPr/>
        </p:nvSpPr>
        <p:spPr>
          <a:xfrm>
            <a:off x="1176224" y="1594174"/>
            <a:ext cx="230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סגל מקצועי</a:t>
            </a:r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נעים, פתוח, ומגוון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D724536-3EF6-4C05-B3C1-1B8C93EFD217}"/>
              </a:ext>
            </a:extLst>
          </p:cNvPr>
          <p:cNvSpPr txBox="1"/>
          <p:nvPr/>
        </p:nvSpPr>
        <p:spPr>
          <a:xfrm>
            <a:off x="457200" y="3223155"/>
            <a:ext cx="2495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מסגרת לימודים אינטימית, </a:t>
            </a:r>
            <a:r>
              <a:rPr lang="he-IL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אווירה חברתית </a:t>
            </a:r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ומקצועית כאחת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B6F1315-C457-43AC-94BC-A04719E4D968}"/>
              </a:ext>
            </a:extLst>
          </p:cNvPr>
          <p:cNvSpPr txBox="1"/>
          <p:nvPr/>
        </p:nvSpPr>
        <p:spPr>
          <a:xfrm>
            <a:off x="611560" y="4725144"/>
            <a:ext cx="29892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פתח </a:t>
            </a:r>
            <a:r>
              <a:rPr lang="he-IL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להשתלבות בעולם העבודה </a:t>
            </a:r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בתחומים מגוונים: יעוץ ארגוני, מיון כ"א, יעוץ תעסוקתי, מחקר יישומי, מחקר בסיסי (אקדמיה), הוראה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B00A2AC-1841-48C0-B72C-041BCB6BA6C8}"/>
              </a:ext>
            </a:extLst>
          </p:cNvPr>
          <p:cNvSpPr txBox="1"/>
          <p:nvPr/>
        </p:nvSpPr>
        <p:spPr>
          <a:xfrm>
            <a:off x="5663520" y="1568914"/>
            <a:ext cx="2580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התוכנית </a:t>
            </a:r>
            <a:r>
              <a:rPr lang="he-IL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היחידה</a:t>
            </a:r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שמשלבת מחקר חברתי בסיסי עם התמחות והתמקצעות בייעוץ ארגוני יישומי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CE709D2-3848-4CCE-9396-CB1DDA0F7EE0}"/>
              </a:ext>
            </a:extLst>
          </p:cNvPr>
          <p:cNvSpPr txBox="1"/>
          <p:nvPr/>
        </p:nvSpPr>
        <p:spPr>
          <a:xfrm>
            <a:off x="6273606" y="3223155"/>
            <a:ext cx="2413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מגוון רחב </a:t>
            </a:r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של קורסי בחירה המקיפים היבטים מרכזיים בייעוץ ארגוני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3B164D3-CB6B-4341-8883-E9F70C8B7807}"/>
              </a:ext>
            </a:extLst>
          </p:cNvPr>
          <p:cNvSpPr txBox="1"/>
          <p:nvPr/>
        </p:nvSpPr>
        <p:spPr>
          <a:xfrm>
            <a:off x="5591512" y="4678977"/>
            <a:ext cx="2580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התנסות מעשית</a:t>
            </a:r>
            <a:r>
              <a:rPr lang="he-IL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נוסף על העמקה תיאורטית, במחקר חברתי ובייעוץ ארגוני </a:t>
            </a:r>
          </a:p>
        </p:txBody>
      </p:sp>
    </p:spTree>
    <p:extLst>
      <p:ext uri="{BB962C8B-B14F-4D97-AF65-F5344CB8AC3E}">
        <p14:creationId xmlns:p14="http://schemas.microsoft.com/office/powerpoint/2010/main" val="3580479306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DA3B3D26-4230-4E44-82D6-7F65FE15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800" b="1" kern="0" dirty="0">
                <a:solidFill>
                  <a:schemeClr val="tx1"/>
                </a:solidFill>
                <a:effectLst/>
              </a:rPr>
              <a:t>תנאי קבלה</a:t>
            </a:r>
            <a:endParaRPr lang="en-US" sz="48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B00A2AC-1841-48C0-B72C-041BCB6BA6C8}"/>
              </a:ext>
            </a:extLst>
          </p:cNvPr>
          <p:cNvSpPr txBox="1"/>
          <p:nvPr/>
        </p:nvSpPr>
        <p:spPr>
          <a:xfrm>
            <a:off x="827584" y="1278538"/>
            <a:ext cx="7488832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מתקבלים עד 15 מועמדים בכל שנה</a:t>
            </a:r>
          </a:p>
          <a:p>
            <a:pPr algn="r" rtl="1">
              <a:lnSpc>
                <a:spcPct val="150000"/>
              </a:lnSpc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סה"כ לומדים במגמה כ-25-30 סטודנטים בכל זמן נתון </a:t>
            </a:r>
          </a:p>
          <a:p>
            <a:pPr algn="r" rtl="1">
              <a:lnSpc>
                <a:spcPct val="150000"/>
              </a:lnSpc>
            </a:pPr>
            <a:r>
              <a:rPr lang="he-IL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סף המינימום להרשמה הינו: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ממוצע פסיכולוגיה בתואר ראשון: 87 *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ציון </a:t>
            </a:r>
            <a:r>
              <a:rPr lang="he-IL" altLang="ko-K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מתא"ם</a:t>
            </a: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100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המלצות אקדמיות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טופס קורות חיים 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מפגש היכרות עם המגמה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ראיונות עם חלק מן המועמדים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659DC81-D6D7-4207-8492-9F31CE2BFFD5}"/>
              </a:ext>
            </a:extLst>
          </p:cNvPr>
          <p:cNvSpPr/>
          <p:nvPr/>
        </p:nvSpPr>
        <p:spPr>
          <a:xfrm>
            <a:off x="621610" y="5877272"/>
            <a:ext cx="7704856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במגמה החברתית-ארגונית תלמידים מצטיינים (ציון תואר ראשון בפסיכולוגיה ראשי 95 ומעלה), יוכלו להגיש מועמדות גם אם לא עשו מבחן </a:t>
            </a:r>
            <a:r>
              <a:rPr lang="he-IL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מתא"ם</a:t>
            </a:r>
            <a:r>
              <a:rPr lang="he-IL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וזימונם לראיון יישקל על בסיס החומר שיוגש. </a:t>
            </a:r>
          </a:p>
        </p:txBody>
      </p:sp>
    </p:spTree>
    <p:extLst>
      <p:ext uri="{BB962C8B-B14F-4D97-AF65-F5344CB8AC3E}">
        <p14:creationId xmlns:p14="http://schemas.microsoft.com/office/powerpoint/2010/main" val="15666940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xmlns="" id="{95DC08CA-183F-4C77-9232-B87D28A43E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Ctr="0"/>
          <a:lstStyle/>
          <a:p>
            <a:pPr eaLnBrk="1" hangingPunct="1">
              <a:defRPr/>
            </a:pPr>
            <a:r>
              <a:rPr lang="he-IL" sz="3200" b="1" dirty="0">
                <a:solidFill>
                  <a:schemeClr val="accent4">
                    <a:lumMod val="25000"/>
                  </a:schemeClr>
                </a:solidFill>
                <a:effectLst/>
              </a:rPr>
              <a:t>מחקר במגמה לפסיכולוגיה קוגניציה רגש ומוח</a:t>
            </a:r>
            <a:endParaRPr lang="en-US" sz="3200" b="1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xmlns="" id="{4196040E-AB61-42B9-9150-0E685F98FD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373448"/>
            <a:ext cx="6935189" cy="486386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מועמדים מצטיינים המעוניינים להיות חוקרים בתחומי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פסיכולוגיה חברתית-ארגונית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 מוזמנים לבחון את התאמתם למסלול משולב לתואר שלישי במסגרת מגמת קוגניציה רגש ומוח (בשיתוף עם סגל החוקרים מהמגמה החברתית-ארגונית).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אפשרות לשלב ידע תיאורטי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 בתחום חברתי-ארגוני עם מגוון רחב של נושאי מחקר במגמת </a:t>
            </a:r>
            <a:r>
              <a:rPr lang="he-IL" altLang="zh-CN" sz="2000" dirty="0" err="1">
                <a:solidFill>
                  <a:schemeClr val="accent4">
                    <a:lumMod val="50000"/>
                  </a:schemeClr>
                </a:solidFill>
                <a:effectLst/>
              </a:rPr>
              <a:t>קר"ם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: מחקר פסיכוביולוגי, קוגניטיבי, תפיסתי, אישיותי ונוירופסיכולוגי.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השילוב מהווה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נקודת פתיחה מצוינת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לפיתוח קריירה במחקר חברתי אקדמי ויישומי עם אימפקט חברתי נרחב.</a:t>
            </a: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xmlns="" id="{CECB007D-3497-430A-9CF7-2D7E4A3D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B6003309-E523-41A6-9D42-1CC00B79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xmlns="" id="{C343A39B-DFCA-4F7E-A17F-13CF50D49103}"/>
              </a:ext>
            </a:extLst>
          </p:cNvPr>
          <p:cNvSpPr/>
          <p:nvPr/>
        </p:nvSpPr>
        <p:spPr>
          <a:xfrm>
            <a:off x="7793977" y="1302038"/>
            <a:ext cx="1077095" cy="1077095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32AEB8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9" name="Freeform 108">
            <a:extLst>
              <a:ext uri="{FF2B5EF4-FFF2-40B4-BE49-F238E27FC236}">
                <a16:creationId xmlns:a16="http://schemas.microsoft.com/office/drawing/2014/main" xmlns="" id="{71619C2C-E411-4012-BBD9-E6674DF5A98D}"/>
              </a:ext>
            </a:extLst>
          </p:cNvPr>
          <p:cNvSpPr/>
          <p:nvPr/>
        </p:nvSpPr>
        <p:spPr>
          <a:xfrm>
            <a:off x="8041205" y="1518676"/>
            <a:ext cx="582639" cy="643818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365774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1F66DE98-2100-468D-A9ED-6103E6DD1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98624"/>
              </p:ext>
            </p:extLst>
          </p:nvPr>
        </p:nvGraphicFramePr>
        <p:xfrm>
          <a:off x="553428" y="1620838"/>
          <a:ext cx="7993063" cy="39226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92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699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מנהיגות מעצבת (כריזמה); מנהיגות אסטרטגית; מנהיגות ותהליכי שינוי; למידה ארגונית וחדשנות; הבדלים בינאישיים בין מנהגים ומונהגים; הסברים ביולוגיים ונוירולוגיים למנהיגות ותהליכים קבוצתיים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he-I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פרופ' יאיר ברזון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שיפוט וקבלת-החלטות; אלטרואיזם, הוגנות, אמון, הדדיות, שת"פ, פתרון סכסוכים, התנהגות לא אתית; תהליכים דואליים.  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ד"ר אלירן </a:t>
                      </a:r>
                      <a:r>
                        <a:rPr lang="he-IL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הלאלי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8472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אישיות, הבדלים בין אישיים בהתנהגות חברתית; רצייה חברתית; נוירוטיות; שליטה עצמית; המרצה (הקלה) חברתית.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ד"ר ליעד עוזיאל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5299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מנהיגות ומונהגות בארגונים; רגשות בארגונים; זהויות והזדהויות בארגונים; מגדר בארגונים; מנהיגות של נשים; יחסי חונכות וחניכה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פרופ' רונית </a:t>
                      </a:r>
                      <a:r>
                        <a:rPr lang="he-IL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קרק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4134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קוגניציה חברתית ומוטיבציה; הבנת העצמי והאחר,</a:t>
                      </a:r>
                      <a:r>
                        <a:rPr lang="he-IL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ניבוי והחלטות לגבי העתיד</a:t>
                      </a:r>
                      <a:r>
                        <a:rPr lang="he-IL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שימוש בשפה; מערכות יחסים. </a:t>
                      </a:r>
                      <a:endParaRPr lang="en-US" sz="1800" b="0" dirty="0">
                        <a:effectLst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ד"ר אלנה שטפן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9" marB="4572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1C8C93-8CC7-4B84-8618-094BDCE9A26F}"/>
              </a:ext>
            </a:extLst>
          </p:cNvPr>
          <p:cNvSpPr/>
          <p:nvPr/>
        </p:nvSpPr>
        <p:spPr>
          <a:xfrm>
            <a:off x="5867400" y="1173163"/>
            <a:ext cx="27003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1" hangingPunct="1">
              <a:defRPr/>
            </a:pPr>
            <a:r>
              <a:rPr lang="he-IL" sz="2000" b="1" dirty="0">
                <a:solidFill>
                  <a:srgbClr val="FFC000"/>
                </a:solidFill>
                <a:latin typeface="+mn-lt"/>
                <a:cs typeface="+mn-cs"/>
              </a:rPr>
              <a:t>סגל קבוע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17BEFEF-B9BB-47CB-965F-F7B95BD8677C}"/>
              </a:ext>
            </a:extLst>
          </p:cNvPr>
          <p:cNvSpPr/>
          <p:nvPr/>
        </p:nvSpPr>
        <p:spPr>
          <a:xfrm>
            <a:off x="5927541" y="5384572"/>
            <a:ext cx="27003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1" hangingPunct="1">
              <a:defRPr/>
            </a:pPr>
            <a:r>
              <a:rPr lang="he-IL" sz="2000" b="1" dirty="0">
                <a:solidFill>
                  <a:srgbClr val="FFC000"/>
                </a:solidFill>
                <a:latin typeface="+mn-lt"/>
                <a:cs typeface="+mn-cs"/>
              </a:rPr>
              <a:t>מורים מן החוץ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7DA1ED-2C2C-459D-BFEE-2283BE246068}"/>
              </a:ext>
            </a:extLst>
          </p:cNvPr>
          <p:cNvSpPr/>
          <p:nvPr/>
        </p:nvSpPr>
        <p:spPr>
          <a:xfrm>
            <a:off x="634815" y="5805264"/>
            <a:ext cx="7993063" cy="646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eaLnBrk="1" hangingPunct="1">
              <a:defRPr/>
            </a:pPr>
            <a:r>
              <a:rPr lang="he-IL" b="1" dirty="0">
                <a:latin typeface="Arial" charset="0"/>
                <a:cs typeface="Arial" charset="0"/>
              </a:rPr>
              <a:t>ד"ר חנה </a:t>
            </a:r>
            <a:r>
              <a:rPr lang="he-IL" b="1" dirty="0" err="1">
                <a:latin typeface="Arial" charset="0"/>
                <a:cs typeface="Arial" charset="0"/>
              </a:rPr>
              <a:t>אורנוי</a:t>
            </a:r>
            <a:r>
              <a:rPr lang="he-IL" b="1" dirty="0">
                <a:latin typeface="Arial" charset="0"/>
                <a:cs typeface="Arial" charset="0"/>
              </a:rPr>
              <a:t>, </a:t>
            </a:r>
            <a:r>
              <a:rPr lang="he-IL" b="1" dirty="0">
                <a:latin typeface="+mn-lt"/>
                <a:cs typeface="+mn-cs"/>
              </a:rPr>
              <a:t>ד"ר יעל </a:t>
            </a:r>
            <a:r>
              <a:rPr lang="he-IL" b="1" dirty="0" err="1">
                <a:latin typeface="+mn-lt"/>
                <a:cs typeface="+mn-cs"/>
              </a:rPr>
              <a:t>אלרז</a:t>
            </a:r>
            <a:r>
              <a:rPr lang="he-IL" b="1" dirty="0">
                <a:latin typeface="+mn-lt"/>
                <a:cs typeface="+mn-cs"/>
              </a:rPr>
              <a:t>-שפירא, </a:t>
            </a:r>
            <a:r>
              <a:rPr lang="he-IL" b="1" dirty="0">
                <a:latin typeface="Arial" charset="0"/>
                <a:cs typeface="Arial" charset="0"/>
              </a:rPr>
              <a:t>ד"ר ליאת בסיס, </a:t>
            </a:r>
            <a:r>
              <a:rPr lang="he-IL" b="1" dirty="0">
                <a:latin typeface="+mn-lt"/>
                <a:cs typeface="+mn-cs"/>
              </a:rPr>
              <a:t>הארי </a:t>
            </a:r>
            <a:r>
              <a:rPr lang="he-IL" b="1" dirty="0" err="1">
                <a:latin typeface="+mn-lt"/>
                <a:cs typeface="+mn-cs"/>
              </a:rPr>
              <a:t>גוטסטינגר</a:t>
            </a:r>
            <a:r>
              <a:rPr lang="he-IL" b="1" dirty="0">
                <a:latin typeface="+mn-lt"/>
                <a:cs typeface="+mn-cs"/>
              </a:rPr>
              <a:t>, ד"ר הדר בן </a:t>
            </a:r>
            <a:r>
              <a:rPr lang="he-IL" b="1" dirty="0" err="1">
                <a:latin typeface="+mn-lt"/>
                <a:cs typeface="+mn-cs"/>
              </a:rPr>
              <a:t>סירא-רוטמן</a:t>
            </a:r>
            <a:r>
              <a:rPr lang="he-IL" b="1" dirty="0">
                <a:latin typeface="+mn-lt"/>
                <a:cs typeface="+mn-cs"/>
              </a:rPr>
              <a:t>.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51DB3F01-C130-460B-96AF-C1ED21B97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800" b="1" kern="0" dirty="0">
                <a:solidFill>
                  <a:schemeClr val="tx1"/>
                </a:solidFill>
                <a:effectLst/>
              </a:rPr>
              <a:t>סגל המגמה</a:t>
            </a:r>
            <a:endParaRPr lang="en-US" sz="4800" b="1" kern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advTm="8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xmlns="" id="{95DC08CA-183F-4C77-9232-B87D28A43E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Ctr="0"/>
          <a:lstStyle/>
          <a:p>
            <a:pPr eaLnBrk="1" hangingPunct="1">
              <a:defRPr/>
            </a:pPr>
            <a:r>
              <a:rPr lang="he-IL" sz="4800" b="1" dirty="0">
                <a:solidFill>
                  <a:schemeClr val="accent4">
                    <a:lumMod val="25000"/>
                  </a:schemeClr>
                </a:solidFill>
                <a:effectLst/>
              </a:rPr>
              <a:t>מטרות התוכנית</a:t>
            </a:r>
            <a:endParaRPr lang="en-US" sz="4800" b="1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xmlns="" id="{4196040E-AB61-42B9-9150-0E685F98FD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325563"/>
            <a:ext cx="7272089" cy="49974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להכשיר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חוקרים ואנשי מקצוע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בתחום הפסיכולוגיה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החברתית והארגונית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על ענפיהם השונים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.</a:t>
            </a:r>
            <a:endParaRPr lang="he-IL" altLang="zh-CN" sz="2000" dirty="0">
              <a:solidFill>
                <a:schemeClr val="accent4">
                  <a:lumMod val="50000"/>
                </a:schemeClr>
              </a:solidFill>
              <a:effectLst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היכרות והתנסות עם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הטווח המלא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של הפסיכולוגיה החברתית-ארגונית, ממחקר בסיסי ועד התנסות מעשית בשדה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.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לפתח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חשיבה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 תיאורטית, עצמאית, ביקורתית, וחדשנית בתחומי הידע החברתיים-ארגוניים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.</a:t>
            </a:r>
            <a:endParaRPr lang="he-IL" altLang="zh-CN" sz="2000" dirty="0">
              <a:solidFill>
                <a:schemeClr val="accent4">
                  <a:lumMod val="50000"/>
                </a:schemeClr>
              </a:solidFill>
              <a:effectLst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להכשיר אנשי מקצוע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מיומנים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, מודעים, מעודכנים, סקרנים, חושבים ובעלי מודעות אתית בתחומי העשייה של הפסיכולוגיה החברתית-ארגונית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.</a:t>
            </a:r>
            <a:endParaRPr lang="he-IL" altLang="zh-CN" sz="2000" dirty="0">
              <a:solidFill>
                <a:schemeClr val="accent4">
                  <a:lumMod val="50000"/>
                </a:schemeClr>
              </a:solidFill>
              <a:effectLst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לפתוח דלתות להתפתחות מקצועית עתידית נרחבת ומגוונת הן במחקר והן בייעוץ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.</a:t>
            </a:r>
            <a:endParaRPr lang="he-IL" sz="18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xmlns="" id="{CECB007D-3497-430A-9CF7-2D7E4A3D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B6003309-E523-41A6-9D42-1CC00B79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5207D66-F627-45DC-909B-4F69E3E91A86}"/>
              </a:ext>
            </a:extLst>
          </p:cNvPr>
          <p:cNvSpPr/>
          <p:nvPr/>
        </p:nvSpPr>
        <p:spPr>
          <a:xfrm>
            <a:off x="7629674" y="1600200"/>
            <a:ext cx="576263" cy="574675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52811A8-D4FA-41E3-807D-9A1BD5792C3A}"/>
              </a:ext>
            </a:extLst>
          </p:cNvPr>
          <p:cNvSpPr/>
          <p:nvPr/>
        </p:nvSpPr>
        <p:spPr>
          <a:xfrm>
            <a:off x="7629674" y="3513584"/>
            <a:ext cx="576263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7CD46249-CD0B-4F39-B3A6-C19D935E5DF1}"/>
              </a:ext>
            </a:extLst>
          </p:cNvPr>
          <p:cNvSpPr/>
          <p:nvPr/>
        </p:nvSpPr>
        <p:spPr>
          <a:xfrm>
            <a:off x="7629674" y="4519613"/>
            <a:ext cx="576263" cy="576262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3" name="TextBox 9">
            <a:extLst>
              <a:ext uri="{FF2B5EF4-FFF2-40B4-BE49-F238E27FC236}">
                <a16:creationId xmlns:a16="http://schemas.microsoft.com/office/drawing/2014/main" xmlns="" id="{5A842B2A-B1B7-4993-9577-F2C17016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7" y="1657350"/>
            <a:ext cx="642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>
                <a:ea typeface="Gulim" panose="020B0600000101010101" pitchFamily="34" charset="-127"/>
              </a:rPr>
              <a:t>01</a:t>
            </a:r>
            <a:endParaRPr lang="ko-KR" altLang="en-US" sz="2400" b="1">
              <a:ea typeface="Gulim" panose="020B0600000101010101" pitchFamily="34" charset="-127"/>
            </a:endParaRPr>
          </a:p>
        </p:txBody>
      </p:sp>
      <p:sp>
        <p:nvSpPr>
          <p:cNvPr id="16394" name="TextBox 10">
            <a:extLst>
              <a:ext uri="{FF2B5EF4-FFF2-40B4-BE49-F238E27FC236}">
                <a16:creationId xmlns:a16="http://schemas.microsoft.com/office/drawing/2014/main" xmlns="" id="{6D98FD3C-9A0C-4F23-AD81-21C40648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7" y="3570734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>
                <a:ea typeface="Gulim" panose="020B0600000101010101" pitchFamily="34" charset="-127"/>
              </a:rPr>
              <a:t>03</a:t>
            </a:r>
            <a:endParaRPr lang="ko-KR" altLang="en-US" sz="2400" b="1">
              <a:ea typeface="Gulim" panose="020B0600000101010101" pitchFamily="34" charset="-127"/>
            </a:endParaRPr>
          </a:p>
        </p:txBody>
      </p:sp>
      <p:sp>
        <p:nvSpPr>
          <p:cNvPr id="16395" name="TextBox 11">
            <a:extLst>
              <a:ext uri="{FF2B5EF4-FFF2-40B4-BE49-F238E27FC236}">
                <a16:creationId xmlns:a16="http://schemas.microsoft.com/office/drawing/2014/main" xmlns="" id="{BAF324BA-1BD1-4912-B7EA-1910B7C1A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7" y="4576763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>
                <a:ea typeface="Gulim" panose="020B0600000101010101" pitchFamily="34" charset="-127"/>
              </a:rPr>
              <a:t>04</a:t>
            </a:r>
            <a:endParaRPr lang="ko-KR" altLang="en-US" sz="2400" b="1">
              <a:ea typeface="Gulim" panose="020B0600000101010101" pitchFamily="34" charset="-127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8A9E285E-C177-4E62-8302-725FCE08E788}"/>
              </a:ext>
            </a:extLst>
          </p:cNvPr>
          <p:cNvSpPr/>
          <p:nvPr/>
        </p:nvSpPr>
        <p:spPr>
          <a:xfrm>
            <a:off x="7629674" y="5445125"/>
            <a:ext cx="576263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7" name="TextBox 13">
            <a:extLst>
              <a:ext uri="{FF2B5EF4-FFF2-40B4-BE49-F238E27FC236}">
                <a16:creationId xmlns:a16="http://schemas.microsoft.com/office/drawing/2014/main" xmlns="" id="{456A09A1-A59B-4DD0-BBAF-F53F6A10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7" y="5502275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05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BE6B9CC-5CA3-4E6C-A990-9A692FEE38AC}"/>
              </a:ext>
            </a:extLst>
          </p:cNvPr>
          <p:cNvSpPr/>
          <p:nvPr/>
        </p:nvSpPr>
        <p:spPr>
          <a:xfrm>
            <a:off x="7629674" y="2564705"/>
            <a:ext cx="576262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9" name="TextBox 15">
            <a:extLst>
              <a:ext uri="{FF2B5EF4-FFF2-40B4-BE49-F238E27FC236}">
                <a16:creationId xmlns:a16="http://schemas.microsoft.com/office/drawing/2014/main" xmlns="" id="{1392ED4E-97CF-4F1F-A4C9-AAE58515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6" y="2621855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02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393" grpId="0"/>
      <p:bldP spid="16394" grpId="0"/>
      <p:bldP spid="16395" grpId="0"/>
      <p:bldP spid="13" grpId="0" animBg="1"/>
      <p:bldP spid="16397" grpId="0"/>
      <p:bldP spid="15" grpId="0" animBg="1"/>
      <p:bldP spid="163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xmlns="" id="{95DC08CA-183F-4C77-9232-B87D28A43E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Ctr="0"/>
          <a:lstStyle/>
          <a:p>
            <a:pPr eaLnBrk="1" hangingPunct="1">
              <a:defRPr/>
            </a:pPr>
            <a:r>
              <a:rPr lang="he-IL" sz="4800" b="1" dirty="0">
                <a:solidFill>
                  <a:schemeClr val="accent4">
                    <a:lumMod val="25000"/>
                  </a:schemeClr>
                </a:solidFill>
                <a:effectLst/>
              </a:rPr>
              <a:t>מבנה התוכנית</a:t>
            </a:r>
            <a:endParaRPr lang="en-US" sz="4800" b="1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xmlns="" id="{4196040E-AB61-42B9-9150-0E685F98FD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25563"/>
            <a:ext cx="5175457" cy="49974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התואר נמשך </a:t>
            </a: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שנתיים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הלימודים מתקיימים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במשך 3 ימים (שנה א') ו-2 ימים + יום פרקטיקום (שנה ב')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הקורסים מקיפים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את עולם הידע החברתי-אישיותי והפסיכולוגיה הארגונית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הקורסים כוללים 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הרצאות פרונטליות, סדנאות, הרצאות של אורחים, והתנסות מעשית בשדה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מעבר להשתתפות בקורסים</a:t>
            </a: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: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פרקטיקום, התנסות מעשית בשדה (שנה ב')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עבודת תזה המתבססת על מחקר אמפירי</a:t>
            </a: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xmlns="" id="{CECB007D-3497-430A-9CF7-2D7E4A3D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B6003309-E523-41A6-9D42-1CC00B79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5207D66-F627-45DC-909B-4F69E3E91A86}"/>
              </a:ext>
            </a:extLst>
          </p:cNvPr>
          <p:cNvSpPr/>
          <p:nvPr/>
        </p:nvSpPr>
        <p:spPr>
          <a:xfrm>
            <a:off x="5426979" y="1355626"/>
            <a:ext cx="576263" cy="574675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52811A8-D4FA-41E3-807D-9A1BD5792C3A}"/>
              </a:ext>
            </a:extLst>
          </p:cNvPr>
          <p:cNvSpPr/>
          <p:nvPr/>
        </p:nvSpPr>
        <p:spPr>
          <a:xfrm>
            <a:off x="5426979" y="3040063"/>
            <a:ext cx="576263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7CD46249-CD0B-4F39-B3A6-C19D935E5DF1}"/>
              </a:ext>
            </a:extLst>
          </p:cNvPr>
          <p:cNvSpPr/>
          <p:nvPr/>
        </p:nvSpPr>
        <p:spPr>
          <a:xfrm>
            <a:off x="5426979" y="4046092"/>
            <a:ext cx="576263" cy="576262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3" name="TextBox 9">
            <a:extLst>
              <a:ext uri="{FF2B5EF4-FFF2-40B4-BE49-F238E27FC236}">
                <a16:creationId xmlns:a16="http://schemas.microsoft.com/office/drawing/2014/main" xmlns="" id="{5A842B2A-B1B7-4993-9577-F2C17016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3642" y="1412776"/>
            <a:ext cx="642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01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  <p:sp>
        <p:nvSpPr>
          <p:cNvPr id="16394" name="TextBox 10">
            <a:extLst>
              <a:ext uri="{FF2B5EF4-FFF2-40B4-BE49-F238E27FC236}">
                <a16:creationId xmlns:a16="http://schemas.microsoft.com/office/drawing/2014/main" xmlns="" id="{6D98FD3C-9A0C-4F23-AD81-21C40648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3642" y="3097213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>
                <a:ea typeface="Gulim" panose="020B0600000101010101" pitchFamily="34" charset="-127"/>
              </a:rPr>
              <a:t>03</a:t>
            </a:r>
            <a:endParaRPr lang="ko-KR" altLang="en-US" sz="2400" b="1">
              <a:ea typeface="Gulim" panose="020B0600000101010101" pitchFamily="34" charset="-127"/>
            </a:endParaRPr>
          </a:p>
        </p:txBody>
      </p:sp>
      <p:sp>
        <p:nvSpPr>
          <p:cNvPr id="16395" name="TextBox 11">
            <a:extLst>
              <a:ext uri="{FF2B5EF4-FFF2-40B4-BE49-F238E27FC236}">
                <a16:creationId xmlns:a16="http://schemas.microsoft.com/office/drawing/2014/main" xmlns="" id="{BAF324BA-1BD1-4912-B7EA-1910B7C1A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3642" y="4103242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04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BE6B9CC-5CA3-4E6C-A990-9A692FEE38AC}"/>
              </a:ext>
            </a:extLst>
          </p:cNvPr>
          <p:cNvSpPr/>
          <p:nvPr/>
        </p:nvSpPr>
        <p:spPr>
          <a:xfrm>
            <a:off x="5426979" y="2091184"/>
            <a:ext cx="576262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9" name="TextBox 15">
            <a:extLst>
              <a:ext uri="{FF2B5EF4-FFF2-40B4-BE49-F238E27FC236}">
                <a16:creationId xmlns:a16="http://schemas.microsoft.com/office/drawing/2014/main" xmlns="" id="{1392ED4E-97CF-4F1F-A4C9-AAE58515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3641" y="2148334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02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470DA7-8969-4433-AEB9-239DA493A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536531" y="2718643"/>
            <a:ext cx="3145809" cy="3231160"/>
          </a:xfrm>
          <a:prstGeom prst="rect">
            <a:avLst/>
          </a:pr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663748E-0115-4F28-B6FF-1B743C97AAEF}"/>
              </a:ext>
            </a:extLst>
          </p:cNvPr>
          <p:cNvSpPr/>
          <p:nvPr/>
        </p:nvSpPr>
        <p:spPr>
          <a:xfrm>
            <a:off x="5426978" y="5013176"/>
            <a:ext cx="576263" cy="576262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41" name="TextBox 11">
            <a:extLst>
              <a:ext uri="{FF2B5EF4-FFF2-40B4-BE49-F238E27FC236}">
                <a16:creationId xmlns:a16="http://schemas.microsoft.com/office/drawing/2014/main" xmlns="" id="{DF5B2F22-69B7-413E-BCFE-E1CE3B36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3641" y="5070326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05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7360764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6393" grpId="0"/>
      <p:bldP spid="16394" grpId="0"/>
      <p:bldP spid="16395" grpId="0"/>
      <p:bldP spid="15" grpId="0" animBg="1"/>
      <p:bldP spid="16399" grpId="0"/>
      <p:bldP spid="40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>
            <a:extLst>
              <a:ext uri="{FF2B5EF4-FFF2-40B4-BE49-F238E27FC236}">
                <a16:creationId xmlns:a16="http://schemas.microsoft.com/office/drawing/2014/main" xmlns="" id="{867F5F44-ECB3-4223-A679-E6BF16F29F4A}"/>
              </a:ext>
            </a:extLst>
          </p:cNvPr>
          <p:cNvSpPr/>
          <p:nvPr/>
        </p:nvSpPr>
        <p:spPr>
          <a:xfrm>
            <a:off x="3740548" y="2593135"/>
            <a:ext cx="1662904" cy="1662904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7" name="Isosceles Triangle 5">
            <a:extLst>
              <a:ext uri="{FF2B5EF4-FFF2-40B4-BE49-F238E27FC236}">
                <a16:creationId xmlns:a16="http://schemas.microsoft.com/office/drawing/2014/main" xmlns="" id="{C32315A8-1A6F-4577-9EDF-FD7FB4211850}"/>
              </a:ext>
            </a:extLst>
          </p:cNvPr>
          <p:cNvSpPr>
            <a:spLocks noChangeAspect="1"/>
          </p:cNvSpPr>
          <p:nvPr/>
        </p:nvSpPr>
        <p:spPr>
          <a:xfrm>
            <a:off x="4141719" y="3073423"/>
            <a:ext cx="860563" cy="85963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DA3B3D26-4230-4E44-82D6-7F65FE15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800" b="1" kern="0" dirty="0">
                <a:solidFill>
                  <a:schemeClr val="tx1"/>
                </a:solidFill>
                <a:effectLst/>
              </a:rPr>
              <a:t>הקורסים</a:t>
            </a:r>
            <a:endParaRPr lang="en-US" sz="48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9417B0-D194-4598-B255-5EEC78A14865}"/>
              </a:ext>
            </a:extLst>
          </p:cNvPr>
          <p:cNvSpPr txBox="1"/>
          <p:nvPr/>
        </p:nvSpPr>
        <p:spPr>
          <a:xfrm>
            <a:off x="1475656" y="1605826"/>
            <a:ext cx="61926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000" dirty="0" err="1"/>
              <a:t>תוכנית</a:t>
            </a:r>
            <a:r>
              <a:rPr lang="he-IL" sz="2000" dirty="0"/>
              <a:t> הלימודים כוללת </a:t>
            </a:r>
            <a:r>
              <a:rPr lang="he-IL" sz="2000" u="sng" dirty="0"/>
              <a:t>28</a:t>
            </a:r>
            <a:r>
              <a:rPr lang="he-IL" sz="2000" dirty="0"/>
              <a:t> </a:t>
            </a:r>
            <a:r>
              <a:rPr lang="he-IL" sz="2000" dirty="0" err="1"/>
              <a:t>ש"ש</a:t>
            </a:r>
            <a:r>
              <a:rPr lang="he-IL" sz="2000" dirty="0"/>
              <a:t>, המתפרשות על-פני שנתיים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C634840-D4B9-45A5-AC12-139DE7826DC6}"/>
              </a:ext>
            </a:extLst>
          </p:cNvPr>
          <p:cNvSpPr txBox="1"/>
          <p:nvPr/>
        </p:nvSpPr>
        <p:spPr>
          <a:xfrm>
            <a:off x="5580112" y="2924944"/>
            <a:ext cx="29196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000" dirty="0"/>
              <a:t>16 </a:t>
            </a:r>
            <a:r>
              <a:rPr lang="he-IL" sz="2000" dirty="0" err="1"/>
              <a:t>ש"ש</a:t>
            </a:r>
            <a:r>
              <a:rPr lang="he-IL" sz="2000" dirty="0"/>
              <a:t> הנם קורסי חובה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033D7FF-5048-4D8B-A4CE-28DABEDECCF3}"/>
              </a:ext>
            </a:extLst>
          </p:cNvPr>
          <p:cNvSpPr txBox="1"/>
          <p:nvPr/>
        </p:nvSpPr>
        <p:spPr>
          <a:xfrm>
            <a:off x="323528" y="2938551"/>
            <a:ext cx="29196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000" dirty="0"/>
              <a:t>12 </a:t>
            </a:r>
            <a:r>
              <a:rPr lang="he-IL" sz="2000" dirty="0" err="1"/>
              <a:t>ש"ש</a:t>
            </a:r>
            <a:r>
              <a:rPr lang="he-IL" sz="2000" dirty="0"/>
              <a:t> הנם קורסי בחירה (סה"כ מוצעים קורסי בחירה בהיקף של כ-16 </a:t>
            </a:r>
            <a:r>
              <a:rPr lang="he-IL" sz="2000" dirty="0" err="1"/>
              <a:t>ש"ש</a:t>
            </a:r>
            <a:r>
              <a:rPr lang="he-IL" sz="2000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9C202E4-6186-4E53-A5F2-7E7EC898B2B1}"/>
              </a:ext>
            </a:extLst>
          </p:cNvPr>
          <p:cNvSpPr txBox="1"/>
          <p:nvPr/>
        </p:nvSpPr>
        <p:spPr>
          <a:xfrm>
            <a:off x="1475656" y="4752462"/>
            <a:ext cx="6192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000" dirty="0"/>
              <a:t>מבנה הקורסים משלב תיאוריה ויישום, פסיכולוגיה חברתית וארגונית, רמות ניתוח שונות (פרט, צוות, ארגון)</a:t>
            </a:r>
          </a:p>
        </p:txBody>
      </p:sp>
    </p:spTree>
    <p:extLst>
      <p:ext uri="{BB962C8B-B14F-4D97-AF65-F5344CB8AC3E}">
        <p14:creationId xmlns:p14="http://schemas.microsoft.com/office/powerpoint/2010/main" val="42398766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>
            <a:extLst>
              <a:ext uri="{FF2B5EF4-FFF2-40B4-BE49-F238E27FC236}">
                <a16:creationId xmlns:a16="http://schemas.microsoft.com/office/drawing/2014/main" xmlns="" id="{867F5F44-ECB3-4223-A679-E6BF16F29F4A}"/>
              </a:ext>
            </a:extLst>
          </p:cNvPr>
          <p:cNvSpPr/>
          <p:nvPr/>
        </p:nvSpPr>
        <p:spPr>
          <a:xfrm>
            <a:off x="7635632" y="914284"/>
            <a:ext cx="1077095" cy="1077095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7" name="Isosceles Triangle 5">
            <a:extLst>
              <a:ext uri="{FF2B5EF4-FFF2-40B4-BE49-F238E27FC236}">
                <a16:creationId xmlns:a16="http://schemas.microsoft.com/office/drawing/2014/main" xmlns="" id="{C32315A8-1A6F-4577-9EDF-FD7FB4211850}"/>
              </a:ext>
            </a:extLst>
          </p:cNvPr>
          <p:cNvSpPr>
            <a:spLocks noChangeAspect="1"/>
          </p:cNvSpPr>
          <p:nvPr/>
        </p:nvSpPr>
        <p:spPr>
          <a:xfrm>
            <a:off x="7895478" y="1207037"/>
            <a:ext cx="557403" cy="556801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DA3B3D26-4230-4E44-82D6-7F65FE15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800" b="1" kern="0" dirty="0">
                <a:solidFill>
                  <a:schemeClr val="tx1"/>
                </a:solidFill>
                <a:effectLst/>
              </a:rPr>
              <a:t>הקורסים</a:t>
            </a:r>
            <a:endParaRPr lang="en-US" sz="48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9417B0-D194-4598-B255-5EEC78A14865}"/>
              </a:ext>
            </a:extLst>
          </p:cNvPr>
          <p:cNvSpPr txBox="1"/>
          <p:nvPr/>
        </p:nvSpPr>
        <p:spPr>
          <a:xfrm>
            <a:off x="2699791" y="1139922"/>
            <a:ext cx="48059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="1" dirty="0"/>
              <a:t>קורסי חובה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DDE816A-E91C-48A7-B6F8-66139306E733}"/>
              </a:ext>
            </a:extLst>
          </p:cNvPr>
          <p:cNvSpPr/>
          <p:nvPr/>
        </p:nvSpPr>
        <p:spPr>
          <a:xfrm>
            <a:off x="3707904" y="1809577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212D553-5360-4E28-BE88-BC1877C4AEB2}"/>
              </a:ext>
            </a:extLst>
          </p:cNvPr>
          <p:cNvSpPr/>
          <p:nvPr/>
        </p:nvSpPr>
        <p:spPr>
          <a:xfrm>
            <a:off x="3707904" y="2492896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25D4127-7A14-4B6C-B900-B25CFD9AAE77}"/>
              </a:ext>
            </a:extLst>
          </p:cNvPr>
          <p:cNvSpPr/>
          <p:nvPr/>
        </p:nvSpPr>
        <p:spPr>
          <a:xfrm>
            <a:off x="3707904" y="3193265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1FAADD6-EB1A-42DA-802E-ADB0F1FB0B97}"/>
              </a:ext>
            </a:extLst>
          </p:cNvPr>
          <p:cNvSpPr txBox="1"/>
          <p:nvPr/>
        </p:nvSpPr>
        <p:spPr>
          <a:xfrm>
            <a:off x="3851920" y="1836433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יסודות הפסיכולוגיה הארגונית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4A09092-EFD3-472B-B44E-3DD0803EAC79}"/>
              </a:ext>
            </a:extLst>
          </p:cNvPr>
          <p:cNvSpPr txBox="1"/>
          <p:nvPr/>
        </p:nvSpPr>
        <p:spPr>
          <a:xfrm>
            <a:off x="3851920" y="251975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יסודות הפסיכולוגיה החברתית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72EB257-55DC-4F6B-BD34-6A622C837CAC}"/>
              </a:ext>
            </a:extLst>
          </p:cNvPr>
          <p:cNvSpPr txBox="1"/>
          <p:nvPr/>
        </p:nvSpPr>
        <p:spPr>
          <a:xfrm>
            <a:off x="4101841" y="3220121"/>
            <a:ext cx="320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מחקר חברתי מתקדם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D41DA2B-52DB-4867-A63C-F26CCD0BB8E8}"/>
              </a:ext>
            </a:extLst>
          </p:cNvPr>
          <p:cNvSpPr/>
          <p:nvPr/>
        </p:nvSpPr>
        <p:spPr>
          <a:xfrm>
            <a:off x="3712866" y="3887460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57D0B5F-8B8A-47CA-A0B3-BDA7B7777A4B}"/>
              </a:ext>
            </a:extLst>
          </p:cNvPr>
          <p:cNvSpPr txBox="1"/>
          <p:nvPr/>
        </p:nvSpPr>
        <p:spPr>
          <a:xfrm>
            <a:off x="3707905" y="3914316"/>
            <a:ext cx="3605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סמינר המגמה החברתית-ארגונית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23E15ED0-4A8A-4D36-B974-86AF1032CE95}"/>
              </a:ext>
            </a:extLst>
          </p:cNvPr>
          <p:cNvSpPr/>
          <p:nvPr/>
        </p:nvSpPr>
        <p:spPr>
          <a:xfrm>
            <a:off x="3707904" y="4603716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523715A-3138-41CC-8FE7-8D0AB5CE1125}"/>
              </a:ext>
            </a:extLst>
          </p:cNvPr>
          <p:cNvSpPr txBox="1"/>
          <p:nvPr/>
        </p:nvSpPr>
        <p:spPr>
          <a:xfrm>
            <a:off x="4101841" y="4630572"/>
            <a:ext cx="320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פרקטיקום (התנסות מעשית)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F2A8BF2B-92D6-457B-8043-CE31F6582E0A}"/>
              </a:ext>
            </a:extLst>
          </p:cNvPr>
          <p:cNvSpPr/>
          <p:nvPr/>
        </p:nvSpPr>
        <p:spPr>
          <a:xfrm>
            <a:off x="3685029" y="5297911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F496A55-EF71-4F8E-8EC2-EBC51AFB59D4}"/>
              </a:ext>
            </a:extLst>
          </p:cNvPr>
          <p:cNvSpPr txBox="1"/>
          <p:nvPr/>
        </p:nvSpPr>
        <p:spPr>
          <a:xfrm>
            <a:off x="4078966" y="5324767"/>
            <a:ext cx="320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אתיקה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E286992-AE93-4BBC-BDDA-1F074564A2B7}"/>
              </a:ext>
            </a:extLst>
          </p:cNvPr>
          <p:cNvSpPr/>
          <p:nvPr/>
        </p:nvSpPr>
        <p:spPr>
          <a:xfrm>
            <a:off x="3707904" y="6015228"/>
            <a:ext cx="3705951" cy="453822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9B42CAB-48DA-4305-A077-9BD40E0C4DAA}"/>
              </a:ext>
            </a:extLst>
          </p:cNvPr>
          <p:cNvSpPr txBox="1"/>
          <p:nvPr/>
        </p:nvSpPr>
        <p:spPr>
          <a:xfrm>
            <a:off x="4101841" y="6042084"/>
            <a:ext cx="320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sz="2000" b="1" dirty="0">
                <a:solidFill>
                  <a:prstClr val="white"/>
                </a:solidFill>
                <a:latin typeface="Arial"/>
                <a:ea typeface="Arial Unicode MS"/>
              </a:rPr>
              <a:t>סטטיסטיקה (כלל מחלקתי)</a:t>
            </a:r>
          </a:p>
        </p:txBody>
      </p:sp>
    </p:spTree>
    <p:extLst>
      <p:ext uri="{BB962C8B-B14F-4D97-AF65-F5344CB8AC3E}">
        <p14:creationId xmlns:p14="http://schemas.microsoft.com/office/powerpoint/2010/main" val="23819664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20" grpId="0" animBg="1"/>
      <p:bldP spid="21" grpId="0" animBg="1"/>
      <p:bldP spid="22" grpId="0"/>
      <p:bldP spid="23" grpId="0"/>
      <p:bldP spid="24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>
            <a:extLst>
              <a:ext uri="{FF2B5EF4-FFF2-40B4-BE49-F238E27FC236}">
                <a16:creationId xmlns:a16="http://schemas.microsoft.com/office/drawing/2014/main" xmlns="" id="{867F5F44-ECB3-4223-A679-E6BF16F29F4A}"/>
              </a:ext>
            </a:extLst>
          </p:cNvPr>
          <p:cNvSpPr/>
          <p:nvPr/>
        </p:nvSpPr>
        <p:spPr>
          <a:xfrm>
            <a:off x="7635632" y="914284"/>
            <a:ext cx="1077095" cy="1077095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7" name="Isosceles Triangle 5">
            <a:extLst>
              <a:ext uri="{FF2B5EF4-FFF2-40B4-BE49-F238E27FC236}">
                <a16:creationId xmlns:a16="http://schemas.microsoft.com/office/drawing/2014/main" xmlns="" id="{C32315A8-1A6F-4577-9EDF-FD7FB4211850}"/>
              </a:ext>
            </a:extLst>
          </p:cNvPr>
          <p:cNvSpPr>
            <a:spLocks noChangeAspect="1"/>
          </p:cNvSpPr>
          <p:nvPr/>
        </p:nvSpPr>
        <p:spPr>
          <a:xfrm>
            <a:off x="7895478" y="1207037"/>
            <a:ext cx="557403" cy="556801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DA3B3D26-4230-4E44-82D6-7F65FE159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7813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800" b="1" kern="0" dirty="0">
                <a:solidFill>
                  <a:schemeClr val="tx1"/>
                </a:solidFill>
                <a:effectLst/>
              </a:rPr>
              <a:t>הקורסים</a:t>
            </a:r>
            <a:endParaRPr lang="en-US" sz="4800" b="1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9417B0-D194-4598-B255-5EEC78A14865}"/>
              </a:ext>
            </a:extLst>
          </p:cNvPr>
          <p:cNvSpPr txBox="1"/>
          <p:nvPr/>
        </p:nvSpPr>
        <p:spPr>
          <a:xfrm>
            <a:off x="2699791" y="1139922"/>
            <a:ext cx="48059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800" b="1" dirty="0"/>
              <a:t>קורסי בחירה (דוגמה מ-2018)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DDE816A-E91C-48A7-B6F8-66139306E733}"/>
              </a:ext>
            </a:extLst>
          </p:cNvPr>
          <p:cNvSpPr/>
          <p:nvPr/>
        </p:nvSpPr>
        <p:spPr>
          <a:xfrm>
            <a:off x="3707904" y="1793991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1FAADD6-EB1A-42DA-802E-ADB0F1FB0B97}"/>
              </a:ext>
            </a:extLst>
          </p:cNvPr>
          <p:cNvSpPr txBox="1"/>
          <p:nvPr/>
        </p:nvSpPr>
        <p:spPr>
          <a:xfrm>
            <a:off x="3851920" y="178231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קבלת החלטות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5D97C74-847A-4A66-A616-F0B3303F55D7}"/>
              </a:ext>
            </a:extLst>
          </p:cNvPr>
          <p:cNvSpPr/>
          <p:nvPr/>
        </p:nvSpPr>
        <p:spPr>
          <a:xfrm>
            <a:off x="3707904" y="2294130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F4109FE-0EA9-47DF-91B2-DF4AB7FE0158}"/>
              </a:ext>
            </a:extLst>
          </p:cNvPr>
          <p:cNvSpPr txBox="1"/>
          <p:nvPr/>
        </p:nvSpPr>
        <p:spPr>
          <a:xfrm>
            <a:off x="3851920" y="228245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דילמות חברתיות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DA5D89D0-D429-4EAE-B3F3-3141F9D293B4}"/>
              </a:ext>
            </a:extLst>
          </p:cNvPr>
          <p:cNvSpPr/>
          <p:nvPr/>
        </p:nvSpPr>
        <p:spPr>
          <a:xfrm>
            <a:off x="3726199" y="2794269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4DEA6EC2-9B18-41B7-B021-0D80C413A4E0}"/>
              </a:ext>
            </a:extLst>
          </p:cNvPr>
          <p:cNvSpPr txBox="1"/>
          <p:nvPr/>
        </p:nvSpPr>
        <p:spPr>
          <a:xfrm>
            <a:off x="3870215" y="2782593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הבדלים בין-אישיים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EDF95B6-C9E4-4363-97E6-E1CB0CE4AAD5}"/>
              </a:ext>
            </a:extLst>
          </p:cNvPr>
          <p:cNvSpPr/>
          <p:nvPr/>
        </p:nvSpPr>
        <p:spPr>
          <a:xfrm>
            <a:off x="3726199" y="3317760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F777D03-1A18-42C0-BC55-5CC6565BD950}"/>
              </a:ext>
            </a:extLst>
          </p:cNvPr>
          <p:cNvSpPr txBox="1"/>
          <p:nvPr/>
        </p:nvSpPr>
        <p:spPr>
          <a:xfrm>
            <a:off x="3870215" y="330608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מנהיגות בארגונים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922F343A-18BA-406F-8803-58CD911E69F1}"/>
              </a:ext>
            </a:extLst>
          </p:cNvPr>
          <p:cNvSpPr/>
          <p:nvPr/>
        </p:nvSpPr>
        <p:spPr>
          <a:xfrm>
            <a:off x="3737140" y="3830169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21852C9-76C7-4564-861A-A6EDE9F0EF3D}"/>
              </a:ext>
            </a:extLst>
          </p:cNvPr>
          <p:cNvSpPr txBox="1"/>
          <p:nvPr/>
        </p:nvSpPr>
        <p:spPr>
          <a:xfrm>
            <a:off x="3881156" y="3818493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אסטרטגיה בארגונים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8C989DD6-0133-436D-B839-729D8587C487}"/>
              </a:ext>
            </a:extLst>
          </p:cNvPr>
          <p:cNvSpPr/>
          <p:nvPr/>
        </p:nvSpPr>
        <p:spPr>
          <a:xfrm>
            <a:off x="3726199" y="4342578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2AE9842-B341-421B-B854-2CAB7328AA90}"/>
              </a:ext>
            </a:extLst>
          </p:cNvPr>
          <p:cNvSpPr txBox="1"/>
          <p:nvPr/>
        </p:nvSpPr>
        <p:spPr>
          <a:xfrm>
            <a:off x="3870215" y="433090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מחקר ארגוני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115D9C-D5E2-4320-8552-6F9CE9E44180}"/>
              </a:ext>
            </a:extLst>
          </p:cNvPr>
          <p:cNvSpPr/>
          <p:nvPr/>
        </p:nvSpPr>
        <p:spPr>
          <a:xfrm>
            <a:off x="3726199" y="4854987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91408A5-52EF-4008-BBCD-F768157C6B4F}"/>
              </a:ext>
            </a:extLst>
          </p:cNvPr>
          <p:cNvSpPr txBox="1"/>
          <p:nvPr/>
        </p:nvSpPr>
        <p:spPr>
          <a:xfrm>
            <a:off x="3870215" y="484331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דיאגנוזה ארגונית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5081EA95-25A1-428D-AE81-10F0A455428F}"/>
              </a:ext>
            </a:extLst>
          </p:cNvPr>
          <p:cNvSpPr/>
          <p:nvPr/>
        </p:nvSpPr>
        <p:spPr>
          <a:xfrm>
            <a:off x="3737140" y="5360422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A9F549E0-2D5B-4C5A-A987-F957501D0331}"/>
              </a:ext>
            </a:extLst>
          </p:cNvPr>
          <p:cNvSpPr txBox="1"/>
          <p:nvPr/>
        </p:nvSpPr>
        <p:spPr>
          <a:xfrm>
            <a:off x="3881156" y="534874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פיתוח ארגונים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3628966E-A724-43BA-9C72-1AA741120836}"/>
              </a:ext>
            </a:extLst>
          </p:cNvPr>
          <p:cNvSpPr/>
          <p:nvPr/>
        </p:nvSpPr>
        <p:spPr>
          <a:xfrm>
            <a:off x="3737140" y="5854119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58FE1D1D-3716-4C0E-95B5-32E754E7374A}"/>
              </a:ext>
            </a:extLst>
          </p:cNvPr>
          <p:cNvSpPr txBox="1"/>
          <p:nvPr/>
        </p:nvSpPr>
        <p:spPr>
          <a:xfrm>
            <a:off x="3881156" y="5842443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הנחיית קבוצות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8660CE17-2F19-47C2-86DF-1B8B60BE7009}"/>
              </a:ext>
            </a:extLst>
          </p:cNvPr>
          <p:cNvSpPr/>
          <p:nvPr/>
        </p:nvSpPr>
        <p:spPr>
          <a:xfrm>
            <a:off x="3741363" y="6347816"/>
            <a:ext cx="3705951" cy="345980"/>
          </a:xfrm>
          <a:prstGeom prst="rect">
            <a:avLst/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341AB4BE-E975-43F7-B0D7-617DEBBF78E6}"/>
              </a:ext>
            </a:extLst>
          </p:cNvPr>
          <p:cNvSpPr txBox="1"/>
          <p:nvPr/>
        </p:nvSpPr>
        <p:spPr>
          <a:xfrm>
            <a:off x="3885379" y="63361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מבחני אישיות במיון </a:t>
            </a:r>
            <a:r>
              <a:rPr lang="he-IL" altLang="ko-KR" b="1" dirty="0" err="1">
                <a:solidFill>
                  <a:prstClr val="white"/>
                </a:solidFill>
                <a:latin typeface="Arial"/>
                <a:ea typeface="Arial Unicode MS"/>
              </a:rPr>
              <a:t>כח</a:t>
            </a:r>
            <a:r>
              <a:rPr lang="he-IL" altLang="ko-KR" b="1" dirty="0">
                <a:solidFill>
                  <a:prstClr val="white"/>
                </a:solidFill>
                <a:latin typeface="Arial"/>
                <a:ea typeface="Arial Unicode MS"/>
              </a:rPr>
              <a:t> אדם</a:t>
            </a:r>
          </a:p>
        </p:txBody>
      </p:sp>
    </p:spTree>
    <p:extLst>
      <p:ext uri="{BB962C8B-B14F-4D97-AF65-F5344CB8AC3E}">
        <p14:creationId xmlns:p14="http://schemas.microsoft.com/office/powerpoint/2010/main" val="3746576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22" grpId="0"/>
      <p:bldP spid="30" grpId="0" animBg="1"/>
      <p:bldP spid="31" grpId="0"/>
      <p:bldP spid="32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xmlns="" id="{95DC08CA-183F-4C77-9232-B87D28A43E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Ctr="0"/>
          <a:lstStyle/>
          <a:p>
            <a:pPr eaLnBrk="1" hangingPunct="1">
              <a:defRPr/>
            </a:pPr>
            <a:r>
              <a:rPr lang="he-IL" sz="4800" b="1" dirty="0">
                <a:solidFill>
                  <a:schemeClr val="accent4">
                    <a:lumMod val="25000"/>
                  </a:schemeClr>
                </a:solidFill>
                <a:effectLst/>
              </a:rPr>
              <a:t>הקורסים</a:t>
            </a:r>
            <a:endParaRPr lang="en-US" sz="4800" b="1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xmlns="" id="{4196040E-AB61-42B9-9150-0E685F98FD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18961" y="1948208"/>
            <a:ext cx="4824536" cy="395797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יסודות הפסיכולוגיה החברתית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מחקר חברתי מתקדם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סטטיסטיקה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הבדלים בין-אישיים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he-IL" altLang="zh-CN" sz="20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xmlns="" id="{CECB007D-3497-430A-9CF7-2D7E4A3D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B6003309-E523-41A6-9D42-1CC00B79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xmlns="" id="{C343A39B-DFCA-4F7E-A17F-13CF50D49103}"/>
              </a:ext>
            </a:extLst>
          </p:cNvPr>
          <p:cNvSpPr/>
          <p:nvPr/>
        </p:nvSpPr>
        <p:spPr>
          <a:xfrm>
            <a:off x="7635632" y="914284"/>
            <a:ext cx="1077095" cy="1077095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32AEB8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7" name="Oval 25">
            <a:extLst>
              <a:ext uri="{FF2B5EF4-FFF2-40B4-BE49-F238E27FC236}">
                <a16:creationId xmlns:a16="http://schemas.microsoft.com/office/drawing/2014/main" xmlns="" id="{D53D0AE8-86D0-49EF-AAB6-0C0BB88D6F44}"/>
              </a:ext>
            </a:extLst>
          </p:cNvPr>
          <p:cNvSpPr>
            <a:spLocks noChangeAspect="1"/>
          </p:cNvSpPr>
          <p:nvPr/>
        </p:nvSpPr>
        <p:spPr>
          <a:xfrm>
            <a:off x="7819903" y="1097030"/>
            <a:ext cx="708552" cy="709518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tx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xmlns="" id="{8E5BEA6E-3034-4A1F-9C16-76221E6D7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961" y="1130093"/>
            <a:ext cx="4824536" cy="61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he-IL" altLang="zh-CN" sz="2800" b="1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אוריינטציה חברתית</a:t>
            </a:r>
            <a:endParaRPr lang="he-IL" altLang="zh-CN" sz="2800" kern="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454120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xmlns="" id="{95DC08CA-183F-4C77-9232-B87D28A43E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Ctr="0"/>
          <a:lstStyle/>
          <a:p>
            <a:pPr eaLnBrk="1" hangingPunct="1">
              <a:defRPr/>
            </a:pPr>
            <a:r>
              <a:rPr lang="he-IL" sz="4800" b="1" dirty="0">
                <a:solidFill>
                  <a:schemeClr val="accent4">
                    <a:lumMod val="25000"/>
                  </a:schemeClr>
                </a:solidFill>
                <a:effectLst/>
              </a:rPr>
              <a:t>הקורסים</a:t>
            </a:r>
            <a:endParaRPr lang="en-US" sz="4800" b="1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xmlns="" id="{CECB007D-3497-430A-9CF7-2D7E4A3D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B6003309-E523-41A6-9D42-1CC00B79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xmlns="" id="{C343A39B-DFCA-4F7E-A17F-13CF50D49103}"/>
              </a:ext>
            </a:extLst>
          </p:cNvPr>
          <p:cNvSpPr/>
          <p:nvPr/>
        </p:nvSpPr>
        <p:spPr>
          <a:xfrm>
            <a:off x="7635632" y="914284"/>
            <a:ext cx="1077095" cy="1077095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32AEB8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marL="0" marR="0" lvl="0" indent="0" algn="ctr" defTabSz="1333500" eaLnBrk="1" fontAlgn="auto" latinLnBrk="1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xmlns="" id="{8E5BEA6E-3034-4A1F-9C16-76221E6D7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961" y="1130093"/>
            <a:ext cx="4824536" cy="61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800" b="1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אוריינטציה ארגונית</a:t>
            </a:r>
            <a:endParaRPr lang="he-IL" altLang="zh-CN" sz="2800" kern="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Oval 50">
            <a:extLst>
              <a:ext uri="{FF2B5EF4-FFF2-40B4-BE49-F238E27FC236}">
                <a16:creationId xmlns:a16="http://schemas.microsoft.com/office/drawing/2014/main" xmlns="" id="{88E1E9DB-0B69-44F6-81BC-9899A249F537}"/>
              </a:ext>
            </a:extLst>
          </p:cNvPr>
          <p:cNvSpPr>
            <a:spLocks noChangeAspect="1"/>
          </p:cNvSpPr>
          <p:nvPr/>
        </p:nvSpPr>
        <p:spPr>
          <a:xfrm>
            <a:off x="7848948" y="1090041"/>
            <a:ext cx="650461" cy="734654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4E96196-0BF5-4534-9430-30370F57BA52}"/>
              </a:ext>
            </a:extLst>
          </p:cNvPr>
          <p:cNvGrpSpPr/>
          <p:nvPr/>
        </p:nvGrpSpPr>
        <p:grpSpPr>
          <a:xfrm>
            <a:off x="2105091" y="2567170"/>
            <a:ext cx="1734772" cy="887886"/>
            <a:chOff x="421670" y="2818111"/>
            <a:chExt cx="1734772" cy="88788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4375154-C385-44CC-92E3-A13C817B6D38}"/>
                </a:ext>
              </a:extLst>
            </p:cNvPr>
            <p:cNvSpPr txBox="1"/>
            <p:nvPr/>
          </p:nvSpPr>
          <p:spPr>
            <a:xfrm>
              <a:off x="421670" y="2818111"/>
              <a:ext cx="17347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altLang="ko-KR" sz="2000" b="1" kern="0" dirty="0">
                  <a:solidFill>
                    <a:schemeClr val="accent4">
                      <a:lumMod val="50000"/>
                    </a:schemeClr>
                  </a:solidFill>
                  <a:latin typeface="Arial"/>
                  <a:ea typeface="Arial Unicode MS"/>
                </a:rPr>
                <a:t>רמת הארגון</a:t>
              </a:r>
              <a:endParaRPr lang="ko-KR" altLang="en-US" sz="2000" b="1" kern="0" dirty="0">
                <a:solidFill>
                  <a:schemeClr val="accent4">
                    <a:lumMod val="50000"/>
                  </a:scheme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0CC931D-6B85-4217-93B5-90B7B19E2F96}"/>
                </a:ext>
              </a:extLst>
            </p:cNvPr>
            <p:cNvSpPr/>
            <p:nvPr/>
          </p:nvSpPr>
          <p:spPr>
            <a:xfrm>
              <a:off x="421670" y="3525997"/>
              <a:ext cx="1734772" cy="180000"/>
            </a:xfrm>
            <a:prstGeom prst="rect">
              <a:avLst/>
            </a:prstGeom>
            <a:solidFill>
              <a:srgbClr val="F2A40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1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7281413-4F8E-4481-8E4F-AD2216C1A3D9}"/>
              </a:ext>
            </a:extLst>
          </p:cNvPr>
          <p:cNvGrpSpPr/>
          <p:nvPr/>
        </p:nvGrpSpPr>
        <p:grpSpPr>
          <a:xfrm>
            <a:off x="4546324" y="2567170"/>
            <a:ext cx="1734772" cy="887886"/>
            <a:chOff x="421670" y="2818111"/>
            <a:chExt cx="1734772" cy="88788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6E818D0-9A0B-49D7-8253-4F0554CA39E4}"/>
                </a:ext>
              </a:extLst>
            </p:cNvPr>
            <p:cNvSpPr txBox="1"/>
            <p:nvPr/>
          </p:nvSpPr>
          <p:spPr>
            <a:xfrm>
              <a:off x="421670" y="2818111"/>
              <a:ext cx="17347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altLang="ko-KR" sz="2000" b="1" kern="0" dirty="0">
                  <a:solidFill>
                    <a:schemeClr val="accent4">
                      <a:lumMod val="50000"/>
                    </a:schemeClr>
                  </a:solidFill>
                  <a:latin typeface="Arial"/>
                  <a:ea typeface="Arial Unicode MS"/>
                </a:rPr>
                <a:t>רמת הצוות</a:t>
              </a:r>
              <a:endParaRPr lang="ko-KR" altLang="en-US" sz="2000" b="1" kern="0" dirty="0">
                <a:solidFill>
                  <a:schemeClr val="accent4">
                    <a:lumMod val="50000"/>
                  </a:schemeClr>
                </a:solidFill>
                <a:latin typeface="Arial"/>
                <a:ea typeface="Arial Unicode M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C88310DB-4B51-4CE6-8D89-A2556F024248}"/>
                </a:ext>
              </a:extLst>
            </p:cNvPr>
            <p:cNvSpPr/>
            <p:nvPr/>
          </p:nvSpPr>
          <p:spPr>
            <a:xfrm>
              <a:off x="421670" y="3525997"/>
              <a:ext cx="1734772" cy="180000"/>
            </a:xfrm>
            <a:prstGeom prst="rect">
              <a:avLst/>
            </a:prstGeom>
            <a:solidFill>
              <a:srgbClr val="32AEB8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1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58A34FF7-0B48-4E10-94AB-B0F0BBA25628}"/>
              </a:ext>
            </a:extLst>
          </p:cNvPr>
          <p:cNvGrpSpPr/>
          <p:nvPr/>
        </p:nvGrpSpPr>
        <p:grpSpPr>
          <a:xfrm>
            <a:off x="6987557" y="2567170"/>
            <a:ext cx="1734772" cy="887886"/>
            <a:chOff x="421670" y="2818111"/>
            <a:chExt cx="1734772" cy="88788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7771EB5-A82F-43C9-B119-8175115D2674}"/>
                </a:ext>
              </a:extLst>
            </p:cNvPr>
            <p:cNvSpPr txBox="1"/>
            <p:nvPr/>
          </p:nvSpPr>
          <p:spPr>
            <a:xfrm>
              <a:off x="421670" y="2818111"/>
              <a:ext cx="17347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1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altLang="ko-K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Arial Unicode MS"/>
                </a:rPr>
                <a:t>רמת הפרט </a:t>
              </a:r>
            </a:p>
            <a:p>
              <a:pPr marL="0" marR="0" lvl="0" indent="0" algn="ctr" defTabSz="914400" rtl="1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altLang="ko-KR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uLnTx/>
                  <a:uFillTx/>
                  <a:latin typeface="Arial"/>
                  <a:ea typeface="Arial Unicode MS"/>
                </a:rPr>
                <a:t>(+ מיון עובדים)</a:t>
              </a:r>
              <a:endParaRPr kumimoji="0" lang="ko-KR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Arial"/>
                <a:ea typeface="Arial Unicode M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814C5CF5-1A29-4A2F-90D0-C92074DF64E8}"/>
                </a:ext>
              </a:extLst>
            </p:cNvPr>
            <p:cNvSpPr/>
            <p:nvPr/>
          </p:nvSpPr>
          <p:spPr>
            <a:xfrm>
              <a:off x="421670" y="3525997"/>
              <a:ext cx="1734772" cy="180000"/>
            </a:xfrm>
            <a:prstGeom prst="rect">
              <a:avLst/>
            </a:prstGeom>
            <a:solidFill>
              <a:srgbClr val="F2A40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22" name="Rectangle 3">
            <a:extLst>
              <a:ext uri="{FF2B5EF4-FFF2-40B4-BE49-F238E27FC236}">
                <a16:creationId xmlns:a16="http://schemas.microsoft.com/office/drawing/2014/main" xmlns="" id="{2D83DCAF-37CC-4AB8-9E59-8C201C4EF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556" y="3675166"/>
            <a:ext cx="1738003" cy="206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מבחני אישיות במיון כוח-אדם</a:t>
            </a:r>
          </a:p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מבחני מיון</a:t>
            </a:r>
          </a:p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תורת </a:t>
            </a:r>
            <a:r>
              <a:rPr lang="he-IL" altLang="zh-CN" sz="1600" kern="0" dirty="0" err="1">
                <a:solidFill>
                  <a:schemeClr val="accent4">
                    <a:lumMod val="50000"/>
                  </a:schemeClr>
                </a:solidFill>
                <a:effectLst/>
              </a:rPr>
              <a:t>הראיון</a:t>
            </a:r>
            <a:endParaRPr lang="he-IL" altLang="zh-CN" sz="1600" kern="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xmlns="" id="{1D278B03-25D1-4A5A-ADA1-AA9C9B5FA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029" y="1848631"/>
            <a:ext cx="4824536" cy="61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יסודות הפסיכולוגיה הארגונית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xmlns="" id="{5556A7AB-B293-4A38-9421-124494175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333" y="3684478"/>
            <a:ext cx="1738003" cy="998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הנחיית קבוצות</a:t>
            </a:r>
          </a:p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מנהיגות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xmlns="" id="{701D66C1-ADD1-4811-8275-3F682996B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91" y="3675167"/>
            <a:ext cx="1738003" cy="9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דיאגנוזה ארגונית</a:t>
            </a:r>
          </a:p>
          <a:p>
            <a:pPr marL="0" indent="0" eaLnBrk="1" hangingPunct="1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  <a:defRPr/>
            </a:pPr>
            <a:r>
              <a:rPr lang="he-IL" altLang="zh-CN" sz="1600" kern="0" dirty="0">
                <a:solidFill>
                  <a:schemeClr val="accent4">
                    <a:lumMod val="50000"/>
                  </a:schemeClr>
                </a:solidFill>
                <a:effectLst/>
              </a:rPr>
              <a:t>פיתוח ארגונים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xmlns="" id="{13DA8C8C-61C7-42A6-88BA-40A0A8E4F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7" y="5229368"/>
            <a:ext cx="2556049" cy="1223962"/>
          </a:xfrm>
          <a:prstGeom prst="rect">
            <a:avLst/>
          </a:prstGeom>
          <a:noFill/>
          <a:ln w="28575" cap="rnd">
            <a:solidFill>
              <a:srgbClr val="F2A40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rt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e-IL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סדנאות (בחירה)</a:t>
            </a:r>
          </a:p>
          <a:p>
            <a:pPr marL="342900" indent="-342900" algn="r" rt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e-IL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	התנסות מעשית בהעברת סדנאות 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xmlns="" id="{FAAC3C6F-1143-40F9-918D-215F222F6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55" y="5229367"/>
            <a:ext cx="2474353" cy="1223963"/>
          </a:xfrm>
          <a:prstGeom prst="rect">
            <a:avLst/>
          </a:prstGeom>
          <a:noFill/>
          <a:ln w="28575" cap="rnd">
            <a:solidFill>
              <a:srgbClr val="F2A40D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rt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e-IL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פרקטיקום (חובה)</a:t>
            </a:r>
          </a:p>
          <a:p>
            <a:pPr marL="342900" indent="-342900" algn="r" rt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e-IL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	התנסות מעשית בייעוץ ארגוני בשדה למשך יום בשבוע בליווי והנחייה</a:t>
            </a:r>
          </a:p>
        </p:txBody>
      </p:sp>
    </p:spTree>
    <p:extLst>
      <p:ext uri="{BB962C8B-B14F-4D97-AF65-F5344CB8AC3E}">
        <p14:creationId xmlns:p14="http://schemas.microsoft.com/office/powerpoint/2010/main" val="2515918153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xmlns="" id="{95DC08CA-183F-4C77-9232-B87D28A43E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7725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anchorCtr="0"/>
          <a:lstStyle/>
          <a:p>
            <a:pPr eaLnBrk="1" hangingPunct="1">
              <a:defRPr/>
            </a:pPr>
            <a:r>
              <a:rPr lang="he-IL" sz="4800" b="1" dirty="0">
                <a:solidFill>
                  <a:schemeClr val="accent4">
                    <a:lumMod val="25000"/>
                  </a:schemeClr>
                </a:solidFill>
                <a:effectLst/>
              </a:rPr>
              <a:t>מסלולי לימוד</a:t>
            </a:r>
            <a:endParaRPr lang="en-US" sz="4800" b="1" dirty="0">
              <a:solidFill>
                <a:schemeClr val="accent4">
                  <a:lumMod val="25000"/>
                </a:schemeClr>
              </a:solidFill>
              <a:effectLst/>
            </a:endParaRP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xmlns="" id="{4196040E-AB61-42B9-9150-0E685F98FD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367070"/>
            <a:ext cx="6061585" cy="49974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הסטודנטים במגמה משתייכים לאחד משלושה מסלולים: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מסלול לתואר שני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שתי שנות לימוד + עבודת תזה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מסלול ישיר לדוקטורט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מסגרת הלימודים הרגילה + קורסים ייעודיים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השלמת דוקטורט במסגרת 4-5 שנים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1-2 סטודנטים בשנה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מסלול משולב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he-IL" altLang="zh-CN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השתלבות במסלול דוקטורט לאחר השלמת השנה הראשונה בתואר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he-IL" altLang="zh-CN" sz="20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16388" name="Rectangle 1">
            <a:extLst>
              <a:ext uri="{FF2B5EF4-FFF2-40B4-BE49-F238E27FC236}">
                <a16:creationId xmlns:a16="http://schemas.microsoft.com/office/drawing/2014/main" xmlns="" id="{CECB007D-3497-430A-9CF7-2D7E4A3D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B6003309-E523-41A6-9D42-1CC00B79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2AEB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he-IL" altLang="he-I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5207D66-F627-45DC-909B-4F69E3E91A86}"/>
              </a:ext>
            </a:extLst>
          </p:cNvPr>
          <p:cNvSpPr/>
          <p:nvPr/>
        </p:nvSpPr>
        <p:spPr>
          <a:xfrm>
            <a:off x="6363330" y="2103255"/>
            <a:ext cx="576263" cy="574675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52811A8-D4FA-41E3-807D-9A1BD5792C3A}"/>
              </a:ext>
            </a:extLst>
          </p:cNvPr>
          <p:cNvSpPr/>
          <p:nvPr/>
        </p:nvSpPr>
        <p:spPr>
          <a:xfrm>
            <a:off x="6363330" y="5268123"/>
            <a:ext cx="576263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3" name="TextBox 9">
            <a:extLst>
              <a:ext uri="{FF2B5EF4-FFF2-40B4-BE49-F238E27FC236}">
                <a16:creationId xmlns:a16="http://schemas.microsoft.com/office/drawing/2014/main" xmlns="" id="{5A842B2A-B1B7-4993-9577-F2C17016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993" y="2160405"/>
            <a:ext cx="642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01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  <p:sp>
        <p:nvSpPr>
          <p:cNvPr id="16394" name="TextBox 10">
            <a:extLst>
              <a:ext uri="{FF2B5EF4-FFF2-40B4-BE49-F238E27FC236}">
                <a16:creationId xmlns:a16="http://schemas.microsoft.com/office/drawing/2014/main" xmlns="" id="{6D98FD3C-9A0C-4F23-AD81-21C40648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993" y="5325273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>
                <a:ea typeface="Gulim" panose="020B0600000101010101" pitchFamily="34" charset="-127"/>
              </a:rPr>
              <a:t>03</a:t>
            </a:r>
            <a:endParaRPr lang="ko-KR" altLang="en-US" sz="2400" b="1">
              <a:ea typeface="Gulim" panose="020B0600000101010101" pitchFamily="34" charset="-12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BE6B9CC-5CA3-4E6C-A990-9A692FEE38AC}"/>
              </a:ext>
            </a:extLst>
          </p:cNvPr>
          <p:cNvSpPr/>
          <p:nvPr/>
        </p:nvSpPr>
        <p:spPr>
          <a:xfrm>
            <a:off x="6363330" y="3180303"/>
            <a:ext cx="576262" cy="576263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16399" name="TextBox 15">
            <a:extLst>
              <a:ext uri="{FF2B5EF4-FFF2-40B4-BE49-F238E27FC236}">
                <a16:creationId xmlns:a16="http://schemas.microsoft.com/office/drawing/2014/main" xmlns="" id="{1392ED4E-97CF-4F1F-A4C9-AAE58515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992" y="3237453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ko-KR" sz="2400" b="1" dirty="0">
                <a:ea typeface="Gulim" panose="020B0600000101010101" pitchFamily="34" charset="-127"/>
              </a:rPr>
              <a:t>02</a:t>
            </a:r>
            <a:endParaRPr lang="ko-KR" altLang="en-US" sz="2400" b="1" dirty="0">
              <a:ea typeface="Gulim" panose="020B0600000101010101" pitchFamily="34" charset="-127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2333FDDB-6612-4B98-BB38-5F6340ABD595}"/>
              </a:ext>
            </a:extLst>
          </p:cNvPr>
          <p:cNvGrpSpPr/>
          <p:nvPr/>
        </p:nvGrpSpPr>
        <p:grpSpPr>
          <a:xfrm>
            <a:off x="7634432" y="1700808"/>
            <a:ext cx="1052368" cy="3696329"/>
            <a:chOff x="4058860" y="987781"/>
            <a:chExt cx="1052368" cy="3696329"/>
          </a:xfrm>
        </p:grpSpPr>
        <p:sp>
          <p:nvSpPr>
            <p:cNvPr id="26" name="Rectangle 8">
              <a:extLst>
                <a:ext uri="{FF2B5EF4-FFF2-40B4-BE49-F238E27FC236}">
                  <a16:creationId xmlns:a16="http://schemas.microsoft.com/office/drawing/2014/main" xmlns="" id="{0DEA22D6-9EA5-43A9-961B-D826DEB66EB9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rgbClr val="F2A40D">
                    <a:lumMod val="70000"/>
                    <a:lumOff val="30000"/>
                  </a:srgbClr>
                </a:gs>
                <a:gs pos="100000">
                  <a:srgbClr val="F2A40D">
                    <a:lumMod val="70000"/>
                    <a:lumOff val="30000"/>
                  </a:srgbClr>
                </a:gs>
              </a:gsLst>
              <a:lin ang="19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xmlns="" id="{81B02547-4120-4058-8EEA-94E5ED572FA2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2A40D">
                    <a:lumMod val="50000"/>
                    <a:lumOff val="50000"/>
                  </a:srgbClr>
                </a:gs>
                <a:gs pos="100000">
                  <a:srgbClr val="F2A40D">
                    <a:lumMod val="50000"/>
                    <a:lumOff val="50000"/>
                  </a:srgbClr>
                </a:gs>
              </a:gsLst>
              <a:lin ang="19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xmlns="" id="{0F436257-B522-458D-8E73-8A95B5F39AA0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rgbClr val="32AEB8">
                    <a:lumMod val="30000"/>
                    <a:lumOff val="70000"/>
                  </a:srgbClr>
                </a:gs>
                <a:gs pos="100000">
                  <a:srgbClr val="32AEB8">
                    <a:lumMod val="30000"/>
                    <a:lumOff val="70000"/>
                  </a:srgbClr>
                </a:gs>
              </a:gsLst>
              <a:lin ang="19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xmlns="" id="{94B7CF1A-0582-4A56-B8C8-D91CA0088474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rgbClr val="32AEB8">
                    <a:lumMod val="50000"/>
                    <a:lumOff val="50000"/>
                  </a:srgbClr>
                </a:gs>
                <a:gs pos="100000">
                  <a:srgbClr val="32AEB8">
                    <a:lumMod val="50000"/>
                    <a:lumOff val="50000"/>
                  </a:srgbClr>
                </a:gs>
              </a:gsLst>
              <a:lin ang="19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xmlns="" id="{3A76F16A-CDE1-4674-BBC8-1F1CA4828082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rgbClr val="32AEB8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xmlns="" id="{507A9EE3-05EF-4C9D-B843-15A4A08C0263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32" name="Parallelogram 15">
              <a:extLst>
                <a:ext uri="{FF2B5EF4-FFF2-40B4-BE49-F238E27FC236}">
                  <a16:creationId xmlns:a16="http://schemas.microsoft.com/office/drawing/2014/main" xmlns="" id="{1DF8BD19-9F5F-4601-8428-376F63A88EA7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283479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393" grpId="0"/>
      <p:bldP spid="16394" grpId="0"/>
      <p:bldP spid="15" grpId="0" animBg="1"/>
      <p:bldP spid="16399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746</Words>
  <Application>Microsoft Office PowerPoint</Application>
  <PresentationFormat>‫הצגה על המסך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8" baseType="lpstr">
      <vt:lpstr>Arial Unicode MS</vt:lpstr>
      <vt:lpstr>Gulim</vt:lpstr>
      <vt:lpstr>Arial</vt:lpstr>
      <vt:lpstr>Wingdings</vt:lpstr>
      <vt:lpstr>Ripple</vt:lpstr>
      <vt:lpstr>המגמה  החברתית-ארגונית   המחלקה לפסיכולוגיה אוניברסיטת בר-אילן</vt:lpstr>
      <vt:lpstr>מטרות התוכנית</vt:lpstr>
      <vt:lpstr>מבנה התוכנית</vt:lpstr>
      <vt:lpstr>מצגת של PowerPoint</vt:lpstr>
      <vt:lpstr>מצגת של PowerPoint</vt:lpstr>
      <vt:lpstr>מצגת של PowerPoint</vt:lpstr>
      <vt:lpstr>הקורסים</vt:lpstr>
      <vt:lpstr>הקורסים</vt:lpstr>
      <vt:lpstr>מסלולי לימוד</vt:lpstr>
      <vt:lpstr>מצגת של PowerPoint</vt:lpstr>
      <vt:lpstr>מצגת של PowerPoint</vt:lpstr>
      <vt:lpstr>מחקר במגמה לפסיכולוגיה קוגניציה רגש ומוח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הנעה ושביעות רצון אצל עובדים נותני שרות לסטודנטים  באוניברסיטת בר-אילן</dc:title>
  <dc:creator>efrat</dc:creator>
  <cp:lastModifiedBy>ZEHAVA PETRARO</cp:lastModifiedBy>
  <cp:revision>236</cp:revision>
  <cp:lastPrinted>2017-12-05T13:06:02Z</cp:lastPrinted>
  <dcterms:created xsi:type="dcterms:W3CDTF">2004-08-27T12:28:21Z</dcterms:created>
  <dcterms:modified xsi:type="dcterms:W3CDTF">2018-12-19T08:12:37Z</dcterms:modified>
</cp:coreProperties>
</file>