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7" r:id="rId8"/>
    <p:sldId id="268" r:id="rId9"/>
    <p:sldId id="269" r:id="rId10"/>
    <p:sldId id="270" r:id="rId11"/>
    <p:sldId id="262" r:id="rId12"/>
    <p:sldId id="263" r:id="rId13"/>
    <p:sldId id="273" r:id="rId14"/>
    <p:sldId id="271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24" autoAdjust="0"/>
    <p:restoredTop sz="94660"/>
  </p:normalViewPr>
  <p:slideViewPr>
    <p:cSldViewPr snapToGrid="0">
      <p:cViewPr>
        <p:scale>
          <a:sx n="80" d="100"/>
          <a:sy n="80" d="100"/>
        </p:scale>
        <p:origin x="-816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ropbox\Home\Administration\MA%20Clinical%20Investment%20and%20Hours%20EGS%2019%2012%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Sheet1!$D$15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Sheet1!$B$16:$B$20</c:f>
              <c:strCache>
                <c:ptCount val="5"/>
                <c:pt idx="0">
                  <c:v>psychopathology</c:v>
                </c:pt>
                <c:pt idx="1">
                  <c:v>Psychotherapy</c:v>
                </c:pt>
                <c:pt idx="2">
                  <c:v>Diagnostics</c:v>
                </c:pt>
                <c:pt idx="3">
                  <c:v>Research+ Ethics</c:v>
                </c:pt>
                <c:pt idx="4">
                  <c:v>Practicum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10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F-5042-877C-153D0FB5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4311168"/>
        <c:axId val="32117504"/>
      </c:barChart>
      <c:catAx>
        <c:axId val="343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7504"/>
        <c:crosses val="autoZero"/>
        <c:auto val="1"/>
        <c:lblAlgn val="ctr"/>
        <c:lblOffset val="100"/>
        <c:noMultiLvlLbl val="0"/>
      </c:catAx>
      <c:valAx>
        <c:axId val="3211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D652ED-9FC7-43F1-8463-989F0E4D78F0}" type="datetimeFigureOut">
              <a:rPr lang="he-IL" smtClean="0"/>
              <a:t>ז'/טבת/תש"פ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970491-2648-4F37-BF58-6C1DA548D476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150" y="2562225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Clinical Program 2020</a:t>
            </a:r>
            <a:endParaRPr lang="en-US" sz="2800" b="1" dirty="0"/>
          </a:p>
          <a:p>
            <a:r>
              <a:rPr lang="en-US" sz="2800" b="1" dirty="0"/>
              <a:t>Bar Ilan University</a:t>
            </a:r>
            <a:endParaRPr lang="he-IL" sz="2800" b="1" dirty="0"/>
          </a:p>
        </p:txBody>
      </p:sp>
      <p:sp>
        <p:nvSpPr>
          <p:cNvPr id="4" name="AutoShape 2" descr="Image result for therapy se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818"/>
            <a:ext cx="3442401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55" y="1342107"/>
            <a:ext cx="1704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50" y="505301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43" y="7937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9127"/>
            <a:ext cx="3082870" cy="1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341233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43" y="4374356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509825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55" y="2000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9086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18" y="80045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8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endParaRPr lang="he-IL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419225"/>
            <a:ext cx="10972800" cy="4709160"/>
          </a:xfrm>
        </p:spPr>
        <p:txBody>
          <a:bodyPr>
            <a:normAutofit/>
          </a:bodyPr>
          <a:lstStyle/>
          <a:p>
            <a:pPr marL="914400" lvl="2" indent="0" algn="l" rtl="0">
              <a:buNone/>
            </a:pPr>
            <a:endParaRPr lang="en-US" i="1" dirty="0"/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(core) courses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(Year 1, Yearly)</a:t>
            </a:r>
          </a:p>
          <a:p>
            <a:pPr marL="905256" lvl="2" indent="0" algn="l" rtl="0">
              <a:buNone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(Year 2, 1 out of 6; Yearly)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Psychodynamic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Cognitive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Integrative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Schema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CBT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Integrative</a:t>
            </a:r>
          </a:p>
          <a:p>
            <a:pPr marL="1170432" lvl="3" indent="0"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(Year 2, 2 days a week)</a:t>
            </a:r>
          </a:p>
          <a:p>
            <a:pPr lvl="3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sites, multiple approaches</a:t>
            </a:r>
          </a:p>
          <a:p>
            <a:pPr lvl="2" algn="l" rtl="0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2" y="1614487"/>
            <a:ext cx="3699602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7" y="4048124"/>
            <a:ext cx="41671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60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Who benefits most from our program?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People who like diversity of ideas</a:t>
            </a:r>
          </a:p>
          <a:p>
            <a:pPr marL="13716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People who enjoy and value research</a:t>
            </a:r>
          </a:p>
          <a:p>
            <a:pPr marL="13716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People who are ready to invest 50 hours a week for 24 months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People who find our research labs exciting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631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Admission Process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1336456"/>
            <a:ext cx="10972800" cy="470916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Forms</a:t>
            </a:r>
          </a:p>
          <a:p>
            <a:pPr lvl="2" algn="l" rtl="0"/>
            <a:endParaRPr lang="en-US" dirty="0"/>
          </a:p>
          <a:p>
            <a:pPr algn="l" rtl="0"/>
            <a:r>
              <a:rPr lang="en-US" dirty="0"/>
              <a:t>Group interview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Clinical-abilities assessment interview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Research-interest matching interview</a:t>
            </a:r>
          </a:p>
          <a:p>
            <a:pPr algn="l" rtl="0"/>
            <a:endParaRPr lang="he-I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938713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76" y="342899"/>
            <a:ext cx="2239337" cy="18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2680736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8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42876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 PhD or a Masters?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14095"/>
            <a:ext cx="10658475" cy="4709160"/>
          </a:xfrm>
        </p:spPr>
        <p:txBody>
          <a:bodyPr>
            <a:normAutofit/>
          </a:bodyPr>
          <a:lstStyle/>
          <a:p>
            <a:r>
              <a:rPr lang="en-US" dirty="0"/>
              <a:t>Masters if </a:t>
            </a:r>
          </a:p>
          <a:p>
            <a:pPr lvl="1"/>
            <a:r>
              <a:rPr lang="en-US" dirty="0"/>
              <a:t>you are planning on doing mostly clinical work after graduation</a:t>
            </a:r>
          </a:p>
          <a:p>
            <a:pPr lvl="1"/>
            <a:r>
              <a:rPr lang="en-US" dirty="0"/>
              <a:t>you want to reach financial independence sooner rather than later</a:t>
            </a:r>
          </a:p>
          <a:p>
            <a:pPr lvl="1"/>
            <a:endParaRPr lang="en-US" dirty="0"/>
          </a:p>
          <a:p>
            <a:pPr algn="l" rtl="0"/>
            <a:r>
              <a:rPr lang="en-US" dirty="0"/>
              <a:t>PhD if </a:t>
            </a:r>
          </a:p>
          <a:p>
            <a:pPr lvl="1"/>
            <a:r>
              <a:rPr lang="en-US" dirty="0"/>
              <a:t>you have a passion for research</a:t>
            </a:r>
          </a:p>
          <a:p>
            <a:pPr lvl="1"/>
            <a:r>
              <a:rPr lang="en-US" dirty="0"/>
              <a:t>you want to advance the field of psychology</a:t>
            </a:r>
          </a:p>
          <a:p>
            <a:pPr lvl="1"/>
            <a:r>
              <a:rPr lang="en-US" dirty="0"/>
              <a:t>you have a specific professional goal (academia, expert clinic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you found a lab/advisor with whom you work well together</a:t>
            </a:r>
          </a:p>
          <a:p>
            <a:pPr lvl="1"/>
            <a:r>
              <a:rPr lang="en-US" dirty="0"/>
              <a:t>you want to spend the next 6 years working on your research</a:t>
            </a:r>
          </a:p>
          <a:p>
            <a:pPr algn="l" rtl="0"/>
            <a:endParaRPr lang="en-US" dirty="0"/>
          </a:p>
          <a:p>
            <a:pPr lvl="2" algn="l" rtl="0"/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77" y="50663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26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75262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 PhD or a Masters?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18262"/>
            <a:ext cx="9734550" cy="518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0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Total Professional Journey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MA – 2 years (frequently 3+ years)</a:t>
            </a:r>
          </a:p>
          <a:p>
            <a:pPr algn="l" rtl="0"/>
            <a:r>
              <a:rPr lang="en-US" dirty="0"/>
              <a:t>Internship 4+ years (half-time)</a:t>
            </a:r>
          </a:p>
          <a:p>
            <a:pPr algn="l" rtl="0"/>
            <a:r>
              <a:rPr lang="en-US" dirty="0"/>
              <a:t>Licensing exam (1 year post internship)</a:t>
            </a:r>
          </a:p>
          <a:p>
            <a:pPr marL="137160" indent="0" algn="l" rtl="0">
              <a:buNone/>
            </a:pPr>
            <a:r>
              <a:rPr lang="en-US" dirty="0"/>
              <a:t> ------------------------------------------------------</a:t>
            </a:r>
          </a:p>
          <a:p>
            <a:pPr marL="265176" indent="0">
              <a:buNone/>
            </a:pPr>
            <a:r>
              <a:rPr lang="en-US" b="1" dirty="0"/>
              <a:t>Time for licensure:</a:t>
            </a:r>
          </a:p>
          <a:p>
            <a:pPr marL="585216" lvl="1" indent="0" algn="l" rtl="0">
              <a:buNone/>
            </a:pPr>
            <a:endParaRPr lang="en-US" b="1" dirty="0"/>
          </a:p>
          <a:p>
            <a:pPr marL="585216" lvl="1" indent="0" algn="l" rtl="0">
              <a:buNone/>
            </a:pPr>
            <a:r>
              <a:rPr lang="en-US" b="1" dirty="0"/>
              <a:t>MA:  7– 9 years </a:t>
            </a:r>
          </a:p>
          <a:p>
            <a:pPr marL="585216" lvl="1" indent="0" algn="l" rtl="0">
              <a:buNone/>
            </a:pPr>
            <a:r>
              <a:rPr lang="en-US" b="1" dirty="0"/>
              <a:t>PhD:  8-10 years</a:t>
            </a:r>
          </a:p>
          <a:p>
            <a:pPr marL="585216" lvl="1" indent="0" algn="l" rtl="0">
              <a:buNone/>
            </a:pPr>
            <a:endParaRPr lang="en-US" b="1" dirty="0"/>
          </a:p>
          <a:p>
            <a:pPr algn="l" rtl="0"/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5" y="1198563"/>
            <a:ext cx="35623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937000"/>
            <a:ext cx="6467475" cy="28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09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83" y="437037"/>
            <a:ext cx="8375085" cy="55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1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0" y="114300"/>
            <a:ext cx="550618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4" y="3167063"/>
            <a:ext cx="5953125" cy="35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05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Clinical Mission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Effectively assessing and treating people coping with a variety of problems and challenges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Generating new knowledge about the human condition that would be part of the world-wide professional community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3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Method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1866446"/>
            <a:ext cx="10515600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Extensive clinical training</a:t>
            </a:r>
          </a:p>
          <a:p>
            <a:pPr algn="l" rtl="0"/>
            <a:r>
              <a:rPr lang="en-US" dirty="0"/>
              <a:t>Skill-based learning</a:t>
            </a:r>
          </a:p>
          <a:p>
            <a:pPr algn="l" rtl="0"/>
            <a:r>
              <a:rPr lang="en-US" dirty="0"/>
              <a:t>Hands-on research training</a:t>
            </a:r>
          </a:p>
          <a:p>
            <a:pPr algn="l" rtl="0"/>
            <a:r>
              <a:rPr lang="en-US" dirty="0"/>
              <a:t>Critical approach to empirical and clinical dilemmas</a:t>
            </a:r>
          </a:p>
          <a:p>
            <a:pPr algn="l" rtl="0"/>
            <a:r>
              <a:rPr lang="en-US" dirty="0"/>
              <a:t>Comprehensive coverage of diverse treatment approaches </a:t>
            </a:r>
          </a:p>
          <a:p>
            <a:pPr algn="l" rtl="0"/>
            <a:r>
              <a:rPr lang="en-US" dirty="0"/>
              <a:t>Pluralistic dialogue regarding major theoretical controversies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893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101600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Training Approach</a:t>
            </a:r>
            <a:endParaRPr lang="he-IL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425" y="1314450"/>
            <a:ext cx="4884964" cy="50720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training</a:t>
            </a:r>
          </a:p>
          <a:p>
            <a:pPr lvl="1"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(almost) twice as many hours as requested by the professional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committees</a:t>
            </a:r>
          </a:p>
          <a:p>
            <a:pPr lvl="1"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In-house Clinic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intensive supervision by experts in the field</a:t>
            </a:r>
          </a:p>
          <a:p>
            <a:pPr lvl="1"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Research-based clinics</a:t>
            </a:r>
          </a:p>
          <a:p>
            <a:pPr lvl="1"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Innovative, state of the art-approaches</a:t>
            </a:r>
          </a:p>
          <a:p>
            <a:pPr lvl="1"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groups</a:t>
            </a:r>
          </a:p>
          <a:p>
            <a:pPr lvl="1"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students in in-house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student in electives</a:t>
            </a:r>
          </a:p>
          <a:p>
            <a:pPr lvl="1"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students in core courses</a:t>
            </a:r>
          </a:p>
          <a:p>
            <a:pPr algn="l" rtl="0"/>
            <a:endParaRPr lang="he-I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7725" y="1381125"/>
            <a:ext cx="4333875" cy="51890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readth of Content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health to sickness</a:t>
            </a: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infancy to geriatrics</a:t>
            </a: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brain to narratives</a:t>
            </a:r>
          </a:p>
          <a:p>
            <a:pPr lvl="1"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CBT</a:t>
            </a: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Family/Systems</a:t>
            </a:r>
          </a:p>
          <a:p>
            <a:pPr lvl="1" algn="l" rt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Integrative</a:t>
            </a: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 </a:t>
            </a:r>
          </a:p>
          <a:p>
            <a:pPr lvl="1"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mix of interests</a:t>
            </a:r>
          </a:p>
          <a:p>
            <a:pPr lvl="1" algn="l" rtl="0"/>
            <a:endParaRPr lang="en-US" sz="2000" b="1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826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Training Program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(bird’s eye view)</a:t>
            </a:r>
            <a:endParaRPr lang="he-IL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04956"/>
              </p:ext>
            </p:extLst>
          </p:nvPr>
        </p:nvGraphicFramePr>
        <p:xfrm>
          <a:off x="609600" y="1600200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66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Psychopathology</a:t>
            </a:r>
            <a:endParaRPr lang="he-IL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l" rtl="0">
              <a:buNone/>
            </a:pPr>
            <a:endParaRPr lang="en-US" i="1" dirty="0"/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(core) courses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Disorders 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 of Childhood and Adolescence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Neuropsychological Disorders </a:t>
            </a:r>
          </a:p>
          <a:p>
            <a:pPr lvl="2" algn="l" rtl="0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Electives (2 out of 6)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Infancy and Early Childhood Disorders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Disorders 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Autism 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 in Trauma 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Pathology 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sequelae of disability and chronic illness</a:t>
            </a:r>
            <a:endParaRPr lang="he-I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42" y="1123724"/>
            <a:ext cx="2934708" cy="18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4346575"/>
            <a:ext cx="27559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04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endParaRPr lang="he-IL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l" rtl="0">
              <a:buNone/>
            </a:pPr>
            <a:endParaRPr lang="en-US" i="1" dirty="0"/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(core) courses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Interview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Neurocognitive and neuropsychological assessment – Adult</a:t>
            </a:r>
          </a:p>
          <a:p>
            <a:pPr lvl="2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Neurocognitive and neuropsychological assessment – Child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Integration (yearly)</a:t>
            </a:r>
          </a:p>
          <a:p>
            <a:pPr lvl="2" algn="l" rtl="0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4572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88" y="3267075"/>
            <a:ext cx="2909387" cy="20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RNB">
            <a:extLst>
              <a:ext uri="{FF2B5EF4-FFF2-40B4-BE49-F238E27FC236}">
                <a16:creationId xmlns:a16="http://schemas.microsoft.com/office/drawing/2014/main" xmlns="" id="{9A07E5AD-EE5C-8241-81F1-D0999494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9479" y="4843462"/>
            <a:ext cx="2791594" cy="19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1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1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Psychotherapy</a:t>
            </a:r>
            <a:endParaRPr lang="he-IL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2" indent="0" algn="l" rtl="0">
              <a:buNone/>
            </a:pPr>
            <a:endParaRPr lang="en-US" i="1" dirty="0"/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(core) courses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Psychotherapy (yearly)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Behavioral Treatment (CBT, yearly)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and Family Therapy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Integrative Psychotherapy in Illness, Disability, and Health</a:t>
            </a:r>
          </a:p>
          <a:p>
            <a:pPr lvl="2" algn="l" rtl="0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Electives (2 out of 6)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Therapy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Couples Therapy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for Adolescence 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for Children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Serious Mental Illness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Object-Relationships to Inter-Subjectivity</a:t>
            </a:r>
            <a:endParaRPr lang="he-I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52" y="2392980"/>
            <a:ext cx="2700482" cy="15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75" y="39034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3948112"/>
            <a:ext cx="170021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4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203200"/>
            <a:ext cx="10972800" cy="1143000"/>
          </a:xfrm>
        </p:spPr>
        <p:txBody>
          <a:bodyPr>
            <a:normAutofit/>
          </a:bodyPr>
          <a:lstStyle/>
          <a:p>
            <a:pPr lvl="1" algn="ctr" rtl="1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he-IL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l" rtl="0">
              <a:buNone/>
            </a:pPr>
            <a:endParaRPr lang="en-US" i="1" dirty="0"/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(core) courses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Introduction to Statistics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Advancement Course </a:t>
            </a:r>
          </a:p>
          <a:p>
            <a:pPr lvl="2" algn="l" rtl="0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Electives (1 out of 3)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Methods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Research Methods – Advanced</a:t>
            </a:r>
          </a:p>
          <a:p>
            <a:pPr lvl="2" algn="l" rtl="0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Guidance in Qualitative Research Methods</a:t>
            </a:r>
            <a:endParaRPr lang="he-I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203200"/>
            <a:ext cx="19208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41" y="4924425"/>
            <a:ext cx="27622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7" y="5287962"/>
            <a:ext cx="351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186857"/>
            <a:ext cx="2190750" cy="33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06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551</Words>
  <Application>Microsoft Office PowerPoint</Application>
  <PresentationFormat>Custom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PowerPoint Presentation</vt:lpstr>
      <vt:lpstr>The Clinical Mission</vt:lpstr>
      <vt:lpstr>The Method</vt:lpstr>
      <vt:lpstr>Unique Training Approach</vt:lpstr>
      <vt:lpstr>The Training Program  (bird’s eye view)</vt:lpstr>
      <vt:lpstr>Psychopathology</vt:lpstr>
      <vt:lpstr>Diagnostics</vt:lpstr>
      <vt:lpstr>Psychotherapy</vt:lpstr>
      <vt:lpstr>Research</vt:lpstr>
      <vt:lpstr>Clinical Practica</vt:lpstr>
      <vt:lpstr>Who benefits most from our program?</vt:lpstr>
      <vt:lpstr>The Admission Process</vt:lpstr>
      <vt:lpstr>A PhD or a Masters?</vt:lpstr>
      <vt:lpstr>A PhD or a Masters?</vt:lpstr>
      <vt:lpstr>The Total Professional Journey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Slide</dc:title>
  <dc:creator>User</dc:creator>
  <cp:lastModifiedBy>Gilboa</cp:lastModifiedBy>
  <cp:revision>27</cp:revision>
  <dcterms:created xsi:type="dcterms:W3CDTF">2019-12-25T14:33:13Z</dcterms:created>
  <dcterms:modified xsi:type="dcterms:W3CDTF">2020-01-04T15:14:26Z</dcterms:modified>
</cp:coreProperties>
</file>