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6" r:id="rId4"/>
    <p:sldId id="268" r:id="rId5"/>
    <p:sldId id="267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66FF33"/>
    <a:srgbClr val="D86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814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 altLang="he-IL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 altLang="he-IL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  <a:endParaRPr lang="en-US" altLang="he-IL" smtClean="0"/>
          </a:p>
          <a:p>
            <a:pPr lvl="1"/>
            <a:r>
              <a:rPr lang="he-IL" altLang="he-IL" smtClean="0"/>
              <a:t>רמה שנייה</a:t>
            </a:r>
            <a:endParaRPr lang="en-US" altLang="he-IL" smtClean="0"/>
          </a:p>
          <a:p>
            <a:pPr lvl="2"/>
            <a:r>
              <a:rPr lang="he-IL" altLang="he-IL" smtClean="0"/>
              <a:t>רמה שלישית</a:t>
            </a:r>
            <a:endParaRPr lang="en-US" altLang="he-IL" smtClean="0"/>
          </a:p>
          <a:p>
            <a:pPr lvl="3"/>
            <a:r>
              <a:rPr lang="he-IL" altLang="he-IL" smtClean="0"/>
              <a:t>רמה רביעית</a:t>
            </a:r>
            <a:endParaRPr lang="en-US" altLang="he-IL" smtClean="0"/>
          </a:p>
          <a:p>
            <a:pPr lvl="4"/>
            <a:r>
              <a:rPr lang="he-IL" altLang="he-IL" smtClean="0"/>
              <a:t>רמה חמישית</a:t>
            </a:r>
            <a:endParaRPr lang="en-US" altLang="he-IL" smtClean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 altLang="he-IL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fld id="{01A4876B-6598-46A1-915C-3DEE7A1A0278}" type="slidenum">
              <a:rPr lang="he-IL" altLang="he-IL"/>
              <a:pPr/>
              <a:t>‹#›</a:t>
            </a:fld>
            <a:endParaRPr lang="es-ES_tradnl" altLang="he-IL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4540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FB2E0-CD60-4F2C-ADFB-B76E9BD08BD7}" type="slidenum">
              <a:rPr lang="he-IL" altLang="he-IL"/>
              <a:pPr/>
              <a:t>1</a:t>
            </a:fld>
            <a:endParaRPr lang="es-ES_tradnl" altLang="he-IL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9AD0C-D156-4879-9911-A96BEF764344}" type="slidenum">
              <a:rPr lang="he-IL" altLang="he-IL"/>
              <a:pPr/>
              <a:t>2</a:t>
            </a:fld>
            <a:endParaRPr lang="es-ES_tradnl" altLang="he-IL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B48F7-B1FE-4E02-B3A0-08D5B099F799}" type="slidenum">
              <a:rPr lang="he-IL" altLang="he-IL"/>
              <a:pPr/>
              <a:t>3</a:t>
            </a:fld>
            <a:endParaRPr lang="es-ES_tradnl" altLang="he-IL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0F441-E025-4D86-AC41-0AAB108ED692}" type="slidenum">
              <a:rPr lang="he-IL" altLang="he-IL"/>
              <a:pPr/>
              <a:t>4</a:t>
            </a:fld>
            <a:endParaRPr lang="es-ES_tradnl" altLang="he-IL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164D0-F1B0-433E-959E-553099DE395E}" type="slidenum">
              <a:rPr lang="he-IL" altLang="he-IL"/>
              <a:pPr/>
              <a:t>5</a:t>
            </a:fld>
            <a:endParaRPr lang="es-ES_tradnl" altLang="he-IL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5692C-EB6E-4881-9391-ACF77298AB48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3366993099"/>
      </p:ext>
    </p:extLst>
  </p:cSld>
  <p:clrMapOvr>
    <a:masterClrMapping/>
  </p:clrMapOvr>
  <p:transition spd="med" advTm="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9976B-F98B-4113-AA21-50532E2EB65C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1506208486"/>
      </p:ext>
    </p:extLst>
  </p:cSld>
  <p:clrMapOvr>
    <a:masterClrMapping/>
  </p:clrMapOvr>
  <p:transition spd="med" advTm="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AA2A-ADF7-4AF2-BB3A-7CCF788FA54B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642099163"/>
      </p:ext>
    </p:extLst>
  </p:cSld>
  <p:clrMapOvr>
    <a:masterClrMapping/>
  </p:clrMapOvr>
  <p:transition spd="med" advTm="5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2F00E7-412B-4FC1-B2AE-708EA2B37499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1144781226"/>
      </p:ext>
    </p:extLst>
  </p:cSld>
  <p:clrMapOvr>
    <a:masterClrMapping/>
  </p:clrMapOvr>
  <p:transition spd="med"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A0940-F343-44CD-B037-ACAF5597370E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3079829414"/>
      </p:ext>
    </p:extLst>
  </p:cSld>
  <p:clrMapOvr>
    <a:masterClrMapping/>
  </p:clrMapOvr>
  <p:transition spd="med"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BD9D1-44FD-4423-BDBA-438B4313F51D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2544891691"/>
      </p:ext>
    </p:extLst>
  </p:cSld>
  <p:clrMapOvr>
    <a:masterClrMapping/>
  </p:clrMapOvr>
  <p:transition spd="med" advTm="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161B1-A8F7-49CF-8755-6201F7326F9A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2319207928"/>
      </p:ext>
    </p:extLst>
  </p:cSld>
  <p:clrMapOvr>
    <a:masterClrMapping/>
  </p:clrMapOvr>
  <p:transition spd="med" advTm="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F6023-1DD7-4044-9CDE-6417792A4D9A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4251755945"/>
      </p:ext>
    </p:extLst>
  </p:cSld>
  <p:clrMapOvr>
    <a:masterClrMapping/>
  </p:clrMapOvr>
  <p:transition spd="med" advTm="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2468A-6A72-4545-8AFC-10038DB2EC68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2764246612"/>
      </p:ext>
    </p:extLst>
  </p:cSld>
  <p:clrMapOvr>
    <a:masterClrMapping/>
  </p:clrMapOvr>
  <p:transition spd="med" advTm="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ECF3C-A646-4A2C-A8E4-57BBB31641CF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3023406585"/>
      </p:ext>
    </p:extLst>
  </p:cSld>
  <p:clrMapOvr>
    <a:masterClrMapping/>
  </p:clrMapOvr>
  <p:transition spd="med" advTm="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3D624-A5C9-4A80-9F93-FD3A17F7CAC4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1487507396"/>
      </p:ext>
    </p:extLst>
  </p:cSld>
  <p:clrMapOvr>
    <a:masterClrMapping/>
  </p:clrMapOvr>
  <p:transition spd="med" advTm="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390DC-A783-4E1D-8488-A5763E8CF482}" type="slidenum">
              <a:rPr lang="he-IL" altLang="he-IL"/>
              <a:pPr/>
              <a:t>‹#›</a:t>
            </a:fld>
            <a:endParaRPr lang="pt-BR" altLang="he-IL"/>
          </a:p>
        </p:txBody>
      </p:sp>
    </p:spTree>
    <p:extLst>
      <p:ext uri="{BB962C8B-B14F-4D97-AF65-F5344CB8AC3E}">
        <p14:creationId xmlns:p14="http://schemas.microsoft.com/office/powerpoint/2010/main" val="3160372368"/>
      </p:ext>
    </p:extLst>
  </p:cSld>
  <p:clrMapOvr>
    <a:masterClrMapping/>
  </p:clrMapOvr>
  <p:transition spd="med"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he-IL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he-IL" smtClean="0"/>
              <a:t>Clique para editar os estilos do texto mestre</a:t>
            </a:r>
          </a:p>
          <a:p>
            <a:pPr lvl="1"/>
            <a:r>
              <a:rPr lang="pt-BR" altLang="he-IL" smtClean="0"/>
              <a:t>Segundo nível</a:t>
            </a:r>
          </a:p>
          <a:p>
            <a:pPr lvl="2"/>
            <a:r>
              <a:rPr lang="pt-BR" altLang="he-IL" smtClean="0"/>
              <a:t>Terceiro nível</a:t>
            </a:r>
          </a:p>
          <a:p>
            <a:pPr lvl="3"/>
            <a:r>
              <a:rPr lang="pt-BR" altLang="he-IL" smtClean="0"/>
              <a:t>Quarto nível</a:t>
            </a:r>
          </a:p>
          <a:p>
            <a:pPr lvl="4"/>
            <a:r>
              <a:rPr lang="pt-BR" altLang="he-IL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he-I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he-I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fld id="{D7FC2DA0-73B9-4A36-9340-DDF73EC33D74}" type="slidenum">
              <a:rPr lang="he-IL" altLang="he-IL"/>
              <a:pPr/>
              <a:t>‹#›</a:t>
            </a:fld>
            <a:endParaRPr lang="pt-BR" altLang="he-IL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Tm="5000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u.ac.il/soc/ps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557338"/>
            <a:ext cx="8147050" cy="214312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he-IL" altLang="he-IL" sz="5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מידע כללי</a:t>
            </a:r>
          </a:p>
          <a:p>
            <a:pPr algn="ctr" rtl="1">
              <a:lnSpc>
                <a:spcPct val="120000"/>
              </a:lnSpc>
            </a:pPr>
            <a:r>
              <a:rPr lang="he-IL" altLang="he-IL" sz="5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תואר שלישי</a:t>
            </a:r>
            <a:endParaRPr lang="es-ES" altLang="he-IL" sz="5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9221" name="Picture 5" descr="mn-ttl">
            <a:hlinkClick r:id="rId3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2625" y="260350"/>
            <a:ext cx="7705725" cy="1365250"/>
          </a:xfrm>
          <a:solidFill>
            <a:schemeClr val="accent2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23850" y="4929188"/>
            <a:ext cx="82089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/>
            <a:r>
              <a:rPr lang="he-IL" altLang="he-IL" sz="36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אתר אינטרנט, המחלקה לפסיכולוגיה:</a:t>
            </a:r>
          </a:p>
          <a:p>
            <a:pPr algn="ctr" rtl="1"/>
            <a:r>
              <a:rPr lang="en-US" altLang="he-IL" sz="36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www.biu.ac.il/soc/ps</a:t>
            </a:r>
            <a:endParaRPr lang="he-IL" altLang="he-IL" sz="36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ctr" rtl="1"/>
            <a:r>
              <a:rPr lang="he-IL" altLang="he-IL" sz="36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קו מידע: 	03-5318540</a:t>
            </a:r>
            <a:endParaRPr lang="en-US" altLang="he-IL" sz="36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pic>
        <p:nvPicPr>
          <p:cNvPr id="9227" name="Picture 11" descr="j0238267"/>
          <p:cNvPicPr>
            <a:picLocks noChangeAspect="1" noChangeArrowheads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6813" y="3933825"/>
            <a:ext cx="1728787" cy="1020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8975" y="579438"/>
            <a:ext cx="7770813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/>
            <a:r>
              <a:rPr lang="he-IL" altLang="he-IL" sz="4400" b="1">
                <a:solidFill>
                  <a:srgbClr val="D86C00"/>
                </a:solidFill>
                <a:latin typeface="Comic Sans MS" pitchFamily="66" charset="0"/>
                <a:cs typeface="Arial" pitchFamily="34" charset="0"/>
              </a:rPr>
              <a:t>קיימים 3 מסלולים בתואר השלישי</a:t>
            </a:r>
            <a:endParaRPr lang="es-ES" altLang="he-IL" sz="4400" b="1">
              <a:solidFill>
                <a:srgbClr val="D86C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2781300"/>
            <a:ext cx="8675688" cy="3848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>
              <a:lnSpc>
                <a:spcPct val="110000"/>
              </a:lnSpc>
              <a:buClr>
                <a:srgbClr val="FF3300"/>
              </a:buClr>
              <a:buFont typeface="Wingdings" pitchFamily="2" charset="2"/>
              <a:buChar char="¶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מיועד לבוגרי תואר שני.</a:t>
            </a:r>
          </a:p>
          <a:p>
            <a:pPr algn="r" rtl="1">
              <a:lnSpc>
                <a:spcPct val="110000"/>
              </a:lnSpc>
              <a:buClr>
                <a:srgbClr val="FF3300"/>
              </a:buClr>
              <a:buFont typeface="Wingdings" pitchFamily="2" charset="2"/>
              <a:buChar char="¶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ממוצע ציונים בתואר שני מעל 90.</a:t>
            </a:r>
          </a:p>
          <a:p>
            <a:pPr algn="r" rtl="1">
              <a:lnSpc>
                <a:spcPct val="110000"/>
              </a:lnSpc>
              <a:buClr>
                <a:srgbClr val="FF3300"/>
              </a:buClr>
              <a:buFont typeface="Wingdings" pitchFamily="2" charset="2"/>
              <a:buChar char="¶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ציון התיזה מעל 90.</a:t>
            </a:r>
          </a:p>
          <a:p>
            <a:pPr algn="r" rtl="1">
              <a:lnSpc>
                <a:spcPct val="110000"/>
              </a:lnSpc>
              <a:buClr>
                <a:srgbClr val="FF3300"/>
              </a:buClr>
              <a:buFont typeface="Wingdings" pitchFamily="2" charset="2"/>
              <a:buChar char="¶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רצוי להציג הצעה ראשונית קצרה וליצור   קשר עם מנחה פוטנציאלי במחלקה. </a:t>
            </a:r>
          </a:p>
          <a:p>
            <a:pPr algn="r" rtl="1">
              <a:lnSpc>
                <a:spcPct val="110000"/>
              </a:lnSpc>
              <a:buClr>
                <a:srgbClr val="FF3300"/>
              </a:buClr>
              <a:buFont typeface="Wingdings" pitchFamily="2" charset="2"/>
              <a:buChar char="¶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יש להשתתף בקורסים ולהגיש הצעת מחקר תוך שנתיים ולסיים את הדיסרטציה תוך 4 שנים.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771775" y="1741488"/>
            <a:ext cx="56880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he-IL" altLang="he-IL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המסלול הרגיל</a:t>
            </a:r>
            <a:endParaRPr lang="es-ES" altLang="he-IL" sz="4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249" name="Picture 9" descr="PE02356_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779588"/>
            <a:ext cx="1944688" cy="164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9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5" grpId="1" build="p"/>
      <p:bldP spid="102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84438" y="44450"/>
            <a:ext cx="50593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he-IL" altLang="he-IL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המסלול המשולב</a:t>
            </a:r>
            <a:endParaRPr lang="es-ES" altLang="he-IL" sz="4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60363" y="1885950"/>
            <a:ext cx="8604250" cy="39909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>
              <a:buClr>
                <a:srgbClr val="FFFF00"/>
              </a:buClr>
              <a:buFont typeface="Wingdings" pitchFamily="2" charset="2"/>
              <a:buChar char="v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קבלה בהתאם להישגים אקדמיים וע"פ שיקולי המחלקה. </a:t>
            </a:r>
          </a:p>
          <a:p>
            <a:pPr algn="r" rtl="1">
              <a:buClr>
                <a:srgbClr val="FFFF00"/>
              </a:buClr>
              <a:buFont typeface="Wingdings" pitchFamily="2" charset="2"/>
              <a:buChar char="v"/>
            </a:pPr>
            <a:endParaRPr lang="he-IL" altLang="he-IL" sz="3200" b="1">
              <a:latin typeface="Comic Sans MS" pitchFamily="66" charset="0"/>
              <a:cs typeface="Arial" pitchFamily="34" charset="0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v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במשך השנתיים הראשונות ילמדו הסטודנטים קורסי חובה במגמות המחלקה ויידרשו להכין הצעת מחקר ברמה הנידרשת לדיסרטציה תואר שלישי, ההצעה תוגש לא יאוחר מסיום השנה השנייה ללימודי המ.א.</a:t>
            </a:r>
          </a:p>
        </p:txBody>
      </p:sp>
      <p:pic>
        <p:nvPicPr>
          <p:cNvPr id="12301" name="Picture 13" descr="j0290702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95250"/>
            <a:ext cx="2520950" cy="14573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484438" y="44450"/>
            <a:ext cx="50593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he-IL" altLang="he-IL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המסלול המשולב</a:t>
            </a:r>
            <a:endParaRPr lang="es-ES" altLang="he-IL" sz="4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60363" y="908050"/>
            <a:ext cx="8604250" cy="557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>
              <a:buClr>
                <a:srgbClr val="FFFF00"/>
              </a:buClr>
              <a:buFont typeface="Wingdings" pitchFamily="2" charset="2"/>
              <a:buNone/>
            </a:pPr>
            <a:endParaRPr lang="he-IL" altLang="he-IL" sz="800" b="1">
              <a:latin typeface="Comic Sans MS" pitchFamily="66" charset="0"/>
              <a:cs typeface="Arial" pitchFamily="34" charset="0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v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לאחר העמידה בחובות השמיעה ואישור ההצעה וכן ביצוע מחקר חלוץ, יוענק לסטודנט תואר שני ויהיה עליו להירשם לתואר שלישי.</a:t>
            </a:r>
          </a:p>
          <a:p>
            <a:pPr algn="r" rtl="1">
              <a:buClr>
                <a:srgbClr val="FFFF00"/>
              </a:buClr>
              <a:buFont typeface="Wingdings" pitchFamily="2" charset="2"/>
              <a:buChar char="v"/>
            </a:pPr>
            <a:endParaRPr lang="he-IL" altLang="he-IL" sz="3200" b="1">
              <a:latin typeface="Comic Sans MS" pitchFamily="66" charset="0"/>
              <a:cs typeface="Arial" pitchFamily="34" charset="0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v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בשנים ג' ד' הסטודנט יבצע את מחקר הדיסרטציה וישמע קורסים מתקדמים בתחום ההתמחות וקורסים מתודולוגיים של תוכנית הדוקטורט.</a:t>
            </a:r>
          </a:p>
          <a:p>
            <a:pPr algn="r" rtl="1">
              <a:buClr>
                <a:srgbClr val="FFFF00"/>
              </a:buClr>
              <a:buFont typeface="Wingdings" pitchFamily="2" charset="2"/>
              <a:buChar char="v"/>
            </a:pPr>
            <a:endParaRPr lang="he-IL" altLang="he-IL" sz="3200" b="1">
              <a:latin typeface="Comic Sans MS" pitchFamily="66" charset="0"/>
              <a:cs typeface="Arial" pitchFamily="34" charset="0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v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במקביל ללימודים האקדמיים, יהיה עליו להתמחות בתחנות לבריאות הנפש ובתי"ח כדי להשלים את המסלול הפרופסיונלי. </a:t>
            </a:r>
            <a:endParaRPr lang="es-ES" altLang="he-IL" sz="3200" b="1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7892" name="Picture 4" descr="j0290702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95250"/>
            <a:ext cx="1873250" cy="1082675"/>
          </a:xfrm>
        </p:spPr>
      </p:pic>
    </p:spTree>
  </p:cSld>
  <p:clrMapOvr>
    <a:masterClrMapping/>
  </p:clrMapOvr>
  <p:transition spd="med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484438" y="588963"/>
            <a:ext cx="4679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he-IL" altLang="he-IL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המסלול הישיר</a:t>
            </a:r>
            <a:endParaRPr lang="es-ES" altLang="he-IL" sz="4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50825" y="2733675"/>
            <a:ext cx="8604250" cy="35036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>
              <a:buClr>
                <a:srgbClr val="FFFF00"/>
              </a:buClr>
              <a:buSzPct val="110000"/>
              <a:buFont typeface="Wingdings" pitchFamily="2" charset="2"/>
              <a:buChar char="×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בתהליך הקבלה לתואר השני ייבחרו ע"י המחלקה סטודנטים מתוך העשירונים העליונים למגמות.</a:t>
            </a:r>
          </a:p>
          <a:p>
            <a:pPr algn="r" rtl="1">
              <a:buClr>
                <a:srgbClr val="FFFF00"/>
              </a:buClr>
              <a:buSzPct val="110000"/>
              <a:buFont typeface="Wingdings" pitchFamily="2" charset="2"/>
              <a:buChar char="×"/>
            </a:pPr>
            <a:endParaRPr lang="he-IL" altLang="he-IL" sz="3200" b="1">
              <a:latin typeface="Comic Sans MS" pitchFamily="66" charset="0"/>
              <a:cs typeface="Arial" pitchFamily="34" charset="0"/>
            </a:endParaRPr>
          </a:p>
          <a:p>
            <a:pPr algn="r" rtl="1">
              <a:buClr>
                <a:srgbClr val="FFFF00"/>
              </a:buClr>
              <a:buSzPct val="110000"/>
              <a:buFont typeface="Wingdings" pitchFamily="2" charset="2"/>
              <a:buChar char="×"/>
            </a:pPr>
            <a:r>
              <a:rPr lang="he-IL" altLang="he-IL" sz="3200" b="1">
                <a:latin typeface="Comic Sans MS" pitchFamily="66" charset="0"/>
                <a:cs typeface="Arial" pitchFamily="34" charset="0"/>
              </a:rPr>
              <a:t>על הסטודנט מוטלת חובת גיבוש הצעת מחקר לא יאוחר מסוף סמס' ב' של שנת לימודיו השניה וסיום הדיסרטציה עד 4 שנים (למעט מילגאי נשיא אשר מתחייבים להסכם מטעם המזכירות האקדמית).</a:t>
            </a:r>
            <a:endParaRPr lang="es-ES" altLang="he-IL" sz="3200" b="1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6872" name="Picture 8" descr="j0250467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484438" cy="2236788"/>
          </a:xfrm>
          <a:ln/>
        </p:spPr>
      </p:pic>
    </p:spTree>
  </p:cSld>
  <p:clrMapOvr>
    <a:masterClrMapping/>
  </p:clrMapOvr>
  <p:transition spd="med" advTm="11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219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Comic Sans MS</vt:lpstr>
      <vt:lpstr>Arial</vt:lpstr>
      <vt:lpstr>Wingdings</vt:lpstr>
      <vt:lpstr>Estrutura padrão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MICRoMUNDo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OU TER</dc:title>
  <dc:creator>LICÍNIO</dc:creator>
  <dc:description>Modificado por Tchê Souto_x000d_
HS PRODUÇÕES</dc:description>
  <cp:lastModifiedBy>user</cp:lastModifiedBy>
  <cp:revision>22</cp:revision>
  <dcterms:created xsi:type="dcterms:W3CDTF">2002-06-19T23:39:27Z</dcterms:created>
  <dcterms:modified xsi:type="dcterms:W3CDTF">2014-04-06T10:07:00Z</dcterms:modified>
</cp:coreProperties>
</file>