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71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שני קאופמן" initials="שק" lastIdx="0" clrIdx="0">
    <p:extLst>
      <p:ext uri="{19B8F6BF-5375-455C-9EA6-DF929625EA0E}">
        <p15:presenceInfo xmlns:p15="http://schemas.microsoft.com/office/powerpoint/2012/main" userId="שני קאופמן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6A59"/>
    <a:srgbClr val="957461"/>
    <a:srgbClr val="AC9080"/>
    <a:srgbClr val="B38779"/>
    <a:srgbClr val="D3B9B1"/>
    <a:srgbClr val="E6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5572125" y="2635554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  <a:scene3d>
            <a:camera prst="orthographicFront">
              <a:rot lat="0" lon="1079997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bg2">
              <a:lumMod val="75000"/>
              <a:alpha val="8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0" dirty="0">
              <a:latin typeface="Open Sans Hebrew" pitchFamily="2" charset="-79"/>
              <a:cs typeface="Open Sans Hebrew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496473">
            <a:off x="1863812" y="1513553"/>
            <a:ext cx="5648623" cy="1204306"/>
          </a:xfrm>
        </p:spPr>
        <p:txBody>
          <a:bodyPr bIns="9144" anchor="b"/>
          <a:lstStyle>
            <a:lvl1pPr>
              <a:defRPr sz="3200" b="1" i="0">
                <a:latin typeface="Open Sans Hebrew" pitchFamily="2" charset="-79"/>
                <a:cs typeface="Open Sans Hebrew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496473">
            <a:off x="785557" y="3324366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Hebrew Light" pitchFamily="2" charset="-79"/>
                <a:ea typeface="+mj-ea"/>
                <a:cs typeface="Open Sans Hebrew Light" pitchFamily="2" charset="-79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0018" y="6224162"/>
            <a:ext cx="502920" cy="502920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A16C3AA4-67BE-44F7-809A-3582401494AF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25172EEB-1769-4776-AD69-E7C1260563EB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D47BB8AF-C16A-4836-A92D-61834B5F0BA5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647D2193-4505-4A75-99BB-880C6989A757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113A18F4-33C3-445B-924C-31108C51719C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3AF7543A-E259-478F-9E0D-57BA40E442B7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1EFB012D-77A1-44B0-BB26-329BA1EE55C9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4B7499E-3031-413E-B01E-B94970708CAA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DC7EAB0C-2220-4D0E-A0DD-DB7FA0F742F4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E3416D63-31BF-4B94-B6C5-E20B2C63F515}" type="datetime4">
              <a:rPr lang="en-US" smtClean="0"/>
              <a:pPr/>
              <a:t>December 31,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5556275" y="5050632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bg2">
              <a:lumMod val="75000"/>
              <a:alpha val="80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8626" y="6401339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1000" b="1" i="0" cap="all" spc="200" baseline="0">
                <a:solidFill>
                  <a:srgbClr val="FFFFFF"/>
                </a:solidFill>
                <a:latin typeface="Open Sans Hebrew" pitchFamily="2" charset="-79"/>
                <a:cs typeface="Open Sans Hebrew" pitchFamily="2" charset="-79"/>
              </a:defRPr>
            </a:lvl1pPr>
          </a:lstStyle>
          <a:p>
            <a:pPr marL="0" algn="l" defTabSz="914400" rtl="0" eaLnBrk="1" latinLnBrk="0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763" y="6134100"/>
            <a:ext cx="502920" cy="534478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spcBef>
          <a:spcPct val="0"/>
        </a:spcBef>
        <a:buNone/>
        <a:defRPr sz="2800" b="1" kern="1200" cap="all" baseline="0">
          <a:solidFill>
            <a:schemeClr val="tx1"/>
          </a:solidFill>
          <a:latin typeface="Open Sans Hebrew" pitchFamily="2" charset="-79"/>
          <a:ea typeface="+mj-ea"/>
          <a:cs typeface="Open Sans Hebrew" pitchFamily="2" charset="-79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0" i="0" kern="1200">
          <a:solidFill>
            <a:schemeClr val="tx1"/>
          </a:solidFill>
          <a:latin typeface="Open Sans Hebrew Light" pitchFamily="2" charset="-79"/>
          <a:ea typeface="+mn-ea"/>
          <a:cs typeface="Open Sans Hebrew Light" pitchFamily="2" charset="-79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b="0" i="0" kern="1200">
          <a:solidFill>
            <a:schemeClr val="tx1"/>
          </a:solidFill>
          <a:latin typeface="Open Sans Hebrew Light" pitchFamily="2" charset="-79"/>
          <a:ea typeface="+mn-ea"/>
          <a:cs typeface="Open Sans Hebrew Light" pitchFamily="2" charset="-79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b="0" i="0" kern="1200">
          <a:solidFill>
            <a:schemeClr val="tx1"/>
          </a:solidFill>
          <a:latin typeface="Open Sans Hebrew Light" pitchFamily="2" charset="-79"/>
          <a:ea typeface="+mn-ea"/>
          <a:cs typeface="Open Sans Hebrew Light" pitchFamily="2" charset="-79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b="0" i="0" kern="1200">
          <a:solidFill>
            <a:schemeClr val="tx1"/>
          </a:solidFill>
          <a:latin typeface="Open Sans Hebrew Light" pitchFamily="2" charset="-79"/>
          <a:ea typeface="+mn-ea"/>
          <a:cs typeface="Open Sans Hebrew Light" pitchFamily="2" charset="-79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b="0" i="0" kern="1200">
          <a:solidFill>
            <a:schemeClr val="tx1"/>
          </a:solidFill>
          <a:latin typeface="Open Sans Hebrew Light" pitchFamily="2" charset="-79"/>
          <a:ea typeface="+mn-ea"/>
          <a:cs typeface="Open Sans Hebrew Light" pitchFamily="2" charset="-79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502;&#1510;&#1490;&#1514;%20&#1490;&#1497;&#1500;&#1492;%20&#1497;&#1493;&#1501;%20&#1508;&#1514;&#1493;&#1495;.ppt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sychology.dept@%20biu.ac.il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defTabSz="914400" rtl="0" eaLnBrk="1" latinLnBrk="0" hangingPunct="1">
              <a:spcBef>
                <a:spcPct val="0"/>
              </a:spcBef>
              <a:buNone/>
            </a:pPr>
            <a:r>
              <a:rPr lang="he-IL" dirty="0"/>
              <a:t>תארים מתקדמים- הצד המנהלי</a:t>
            </a:r>
            <a:br>
              <a:rPr lang="he-IL" dirty="0"/>
            </a:br>
            <a:r>
              <a:rPr lang="he-IL" dirty="0"/>
              <a:t>פסיכולוגיה בבר-אילן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496473">
            <a:off x="1316434" y="3453966"/>
            <a:ext cx="6511131" cy="329259"/>
          </a:xfrm>
        </p:spPr>
        <p:txBody>
          <a:bodyPr>
            <a:normAutofit fontScale="92500" lnSpcReduction="20000"/>
          </a:bodyPr>
          <a:lstStyle/>
          <a:p>
            <a:r>
              <a:rPr lang="he-IL" sz="2400" b="1" dirty="0" err="1">
                <a:solidFill>
                  <a:schemeClr val="bg1"/>
                </a:solidFill>
              </a:rPr>
              <a:t>מצויינות</a:t>
            </a:r>
            <a:r>
              <a:rPr lang="he-IL" sz="2400" b="1" dirty="0">
                <a:solidFill>
                  <a:schemeClr val="bg1"/>
                </a:solidFill>
              </a:rPr>
              <a:t> בקליניקה, </a:t>
            </a:r>
            <a:r>
              <a:rPr lang="he-IL" sz="2400" b="1" dirty="0" err="1">
                <a:solidFill>
                  <a:schemeClr val="bg1"/>
                </a:solidFill>
              </a:rPr>
              <a:t>מצויינות</a:t>
            </a:r>
            <a:r>
              <a:rPr lang="he-IL" sz="2400" b="1" dirty="0">
                <a:solidFill>
                  <a:schemeClr val="bg1"/>
                </a:solidFill>
              </a:rPr>
              <a:t> במחקר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418E97-D783-8548-B5F4-8106604847F7}"/>
              </a:ext>
            </a:extLst>
          </p:cNvPr>
          <p:cNvSpPr txBox="1"/>
          <p:nvPr/>
        </p:nvSpPr>
        <p:spPr>
          <a:xfrm>
            <a:off x="935554" y="6104010"/>
            <a:ext cx="1849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en-US" sz="2800" dirty="0"/>
              <a:t>@</a:t>
            </a:r>
            <a:r>
              <a:rPr lang="en-US" sz="2800" dirty="0" err="1"/>
              <a:t>BIUPsych</a:t>
            </a: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FDBF8D-3077-7D41-BE3C-E2B6B2404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00" y="6133880"/>
            <a:ext cx="604354" cy="493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789" y="346710"/>
            <a:ext cx="18383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C513-CFEB-D242-AA4D-6DDC12B3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תאריכי רישום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62354-60DB-7149-8CA8-EC652C26E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905715-275F-6041-BCD9-B81130072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582642"/>
              </p:ext>
            </p:extLst>
          </p:nvPr>
        </p:nvGraphicFramePr>
        <p:xfrm>
          <a:off x="681750" y="914397"/>
          <a:ext cx="7824598" cy="406037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204051">
                  <a:extLst>
                    <a:ext uri="{9D8B030D-6E8A-4147-A177-3AD203B41FA5}">
                      <a16:colId xmlns:a16="http://schemas.microsoft.com/office/drawing/2014/main" val="622551863"/>
                    </a:ext>
                  </a:extLst>
                </a:gridCol>
                <a:gridCol w="3620547">
                  <a:extLst>
                    <a:ext uri="{9D8B030D-6E8A-4147-A177-3AD203B41FA5}">
                      <a16:colId xmlns:a16="http://schemas.microsoft.com/office/drawing/2014/main" val="3540560550"/>
                    </a:ext>
                  </a:extLst>
                </a:gridCol>
              </a:tblGrid>
              <a:tr h="893467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מועדים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val="2474675500"/>
                  </a:ext>
                </a:extLst>
              </a:tr>
              <a:tr h="527818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הרשמה ללימודי תואר שני</a:t>
                      </a:r>
                      <a:r>
                        <a:rPr lang="en-US" sz="1600" dirty="0">
                          <a:effectLst/>
                        </a:rPr>
                        <a:t>**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20.1.19-20.2.19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val="2431486489"/>
                  </a:ext>
                </a:extLst>
              </a:tr>
              <a:tr h="527818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המלצה אחת</a:t>
                      </a:r>
                      <a:r>
                        <a:rPr lang="he-IL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תגיע למזכירות לא יאוחר מהתאריך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20.2.19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val="4293613972"/>
                  </a:ext>
                </a:extLst>
              </a:tr>
              <a:tr h="527818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מועד אחרון למסירת השאלונים וההמלצות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1.3.19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818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מועד אחרון לעדכון </a:t>
                      </a:r>
                      <a:r>
                        <a:rPr lang="he-IL" sz="1600" dirty="0" smtClean="0">
                          <a:effectLst/>
                        </a:rPr>
                        <a:t>גיליון הציונים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smtClean="0">
                          <a:effectLst/>
                        </a:rPr>
                        <a:t> 10.3.19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val="1470353170"/>
                  </a:ext>
                </a:extLst>
              </a:tr>
              <a:tr h="527818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ראיונות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אפריל – מאי – יוני 2019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val="3015867638"/>
                  </a:ext>
                </a:extLst>
              </a:tr>
              <a:tr h="527818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הודעות למועמדים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</a:rPr>
                        <a:t>4.7.19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val="137302227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253622F-7B4D-EA42-9C95-FDE0820FF008}"/>
              </a:ext>
            </a:extLst>
          </p:cNvPr>
          <p:cNvSpPr/>
          <p:nvPr/>
        </p:nvSpPr>
        <p:spPr>
          <a:xfrm>
            <a:off x="57148" y="5182905"/>
            <a:ext cx="844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dirty="0"/>
              <a:t> **</a:t>
            </a:r>
            <a:r>
              <a:rPr lang="en-US" dirty="0" err="1"/>
              <a:t>תקופת</a:t>
            </a:r>
            <a:r>
              <a:rPr lang="en-US" dirty="0"/>
              <a:t> </a:t>
            </a:r>
            <a:r>
              <a:rPr lang="en-US" dirty="0" err="1"/>
              <a:t>הרישום</a:t>
            </a:r>
            <a:r>
              <a:rPr lang="en-US" dirty="0"/>
              <a:t> </a:t>
            </a:r>
            <a:r>
              <a:rPr lang="en-US" dirty="0" err="1"/>
              <a:t>במגמה</a:t>
            </a:r>
            <a:r>
              <a:rPr lang="en-US" dirty="0"/>
              <a:t> </a:t>
            </a:r>
            <a:r>
              <a:rPr lang="en-US" dirty="0" err="1"/>
              <a:t>הארגונית</a:t>
            </a:r>
            <a:r>
              <a:rPr lang="he-IL" dirty="0"/>
              <a:t>-</a:t>
            </a:r>
            <a:r>
              <a:rPr lang="en-US" dirty="0" err="1"/>
              <a:t>חברתית</a:t>
            </a:r>
            <a:r>
              <a:rPr lang="en-US" dirty="0"/>
              <a:t> </a:t>
            </a:r>
            <a:r>
              <a:rPr lang="en-US" dirty="0" err="1"/>
              <a:t>תמשך</a:t>
            </a:r>
            <a:r>
              <a:rPr lang="en-US" dirty="0"/>
              <a:t> </a:t>
            </a:r>
            <a:r>
              <a:rPr lang="en-US" dirty="0" err="1"/>
              <a:t>עד</a:t>
            </a:r>
            <a:r>
              <a:rPr lang="en-US" dirty="0"/>
              <a:t> </a:t>
            </a:r>
            <a:r>
              <a:rPr lang="en-US" dirty="0" err="1"/>
              <a:t>לתאריך</a:t>
            </a:r>
            <a:r>
              <a:rPr lang="en-US" dirty="0"/>
              <a:t> 31.3.2019</a:t>
            </a:r>
            <a:endParaRPr lang="he-IL" dirty="0"/>
          </a:p>
          <a:p>
            <a:pPr algn="r" rtl="1"/>
            <a:r>
              <a:rPr lang="he-IL" dirty="0"/>
              <a:t>     תקופת הרישום במגמת </a:t>
            </a:r>
            <a:r>
              <a:rPr lang="he-IL" dirty="0" err="1"/>
              <a:t>קר"מ</a:t>
            </a:r>
            <a:r>
              <a:rPr lang="he-IL" dirty="0"/>
              <a:t> לא מוגבלת</a:t>
            </a:r>
            <a:endParaRPr lang="en-US" dirty="0"/>
          </a:p>
          <a:p>
            <a:pPr algn="r" rtl="1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0" y="2990372"/>
            <a:ext cx="787114" cy="8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40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C82E-CF4C-E841-9B13-D3D5E438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מועדי שיבוץ המועמדים במערכת השיבוץ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431A8-A335-8E4B-984A-04E753A7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BC400CD-F04F-284E-A051-E9B1C9B48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967727"/>
              </p:ext>
            </p:extLst>
          </p:nvPr>
        </p:nvGraphicFramePr>
        <p:xfrm>
          <a:off x="1358900" y="914400"/>
          <a:ext cx="6985000" cy="397240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340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800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מועדים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294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רישום המועמדים בתוכנת השיבוץ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1.2.19 עד 28.5.19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294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תקופת דירוג המועמדים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6.6.19 עד 20.6.19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294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הודעות למועמדים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4.7.19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966" y="5212461"/>
            <a:ext cx="52482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7AA59-64AC-F445-9CD5-F74A28FBB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1499507"/>
            <a:ext cx="7520940" cy="548640"/>
          </a:xfrm>
        </p:spPr>
        <p:txBody>
          <a:bodyPr/>
          <a:lstStyle/>
          <a:p>
            <a:pPr algn="ctr"/>
            <a:r>
              <a:rPr lang="he-IL" dirty="0"/>
              <a:t>מערכת שיבוץ ממוחשבת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E08EC-4D02-974B-802C-112100FB1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162909"/>
            <a:ext cx="7561186" cy="786353"/>
          </a:xfrm>
        </p:spPr>
        <p:txBody>
          <a:bodyPr/>
          <a:lstStyle/>
          <a:p>
            <a:r>
              <a:rPr lang="he-IL" sz="3200" b="1" dirty="0"/>
              <a:t>רישום במערכת ודירוג העדפות באתר:</a:t>
            </a:r>
          </a:p>
          <a:p>
            <a:pPr marL="347345" indent="-347345"/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3200" b="1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032EC-1E28-2E4B-8BDE-4D47B075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3583" y="2349137"/>
            <a:ext cx="4695122" cy="26343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357" y="351493"/>
            <a:ext cx="7222807" cy="8513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24260" y="3539989"/>
            <a:ext cx="57568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4" action="ppaction://hlinkpres?slideindex=1&amp;slidetitle="/>
              </a:rPr>
              <a:t>http://www.psychologymatch.org/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33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E31E4-A231-1C4F-8D8E-153E10F4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0" eaLnBrk="1" latinLnBrk="0" hangingPunct="1">
              <a:spcBef>
                <a:spcPct val="0"/>
              </a:spcBef>
              <a:buNone/>
            </a:pPr>
            <a:r>
              <a:rPr lang="he-IL" dirty="0"/>
              <a:t>מידע נוסף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58324-64AB-904A-A13E-C9E993634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92" y="1287644"/>
            <a:ext cx="8036996" cy="3052845"/>
          </a:xfrm>
        </p:spPr>
        <p:txBody>
          <a:bodyPr>
            <a:normAutofit fontScale="92500" lnSpcReduction="20000"/>
          </a:bodyPr>
          <a:lstStyle/>
          <a:p>
            <a:r>
              <a:rPr lang="he-IL" sz="2400" b="1" dirty="0"/>
              <a:t>תפריט מועמדים באתר המחלקה</a:t>
            </a:r>
            <a:r>
              <a:rPr lang="he-IL" sz="2400" b="1" dirty="0" smtClean="0"/>
              <a:t>: </a:t>
            </a:r>
            <a:endParaRPr lang="en-US" sz="2400" b="1" dirty="0" smtClean="0"/>
          </a:p>
          <a:p>
            <a:r>
              <a:rPr lang="he-IL" sz="2400" b="1" dirty="0" smtClean="0"/>
              <a:t>דוא"ל: </a:t>
            </a:r>
          </a:p>
          <a:p>
            <a:endParaRPr lang="he-IL" sz="2400" b="1" dirty="0"/>
          </a:p>
          <a:p>
            <a:r>
              <a:rPr lang="he-IL" sz="2400" b="1" dirty="0" smtClean="0"/>
              <a:t>קו </a:t>
            </a:r>
            <a:r>
              <a:rPr lang="he-IL" sz="2400" b="1" dirty="0"/>
              <a:t>מידע: </a:t>
            </a:r>
            <a:r>
              <a:rPr lang="en-US" sz="2400" b="1" dirty="0"/>
              <a:t>03-5318540</a:t>
            </a:r>
          </a:p>
          <a:p>
            <a:r>
              <a:rPr lang="he-IL" sz="2400" b="1" dirty="0"/>
              <a:t>אין לשלוח המלצות בדואר רשום </a:t>
            </a:r>
          </a:p>
          <a:p>
            <a:endParaRPr lang="he-IL" sz="2400" b="1" dirty="0"/>
          </a:p>
          <a:p>
            <a:r>
              <a:rPr lang="he-IL" sz="2400" b="1" dirty="0"/>
              <a:t> יש לשמור את המכתב מהוועדה לתואר שני כדי להשתמש בסיסמא לקבלת סטטוס מועמד: קבלה/דחייה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EDE62-31F2-834F-8603-7D9C456B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596"/>
            <a:ext cx="1984248" cy="1984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6676" y="1854558"/>
            <a:ext cx="629776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u="sng">
                <a:solidFill>
                  <a:srgbClr val="404040"/>
                </a:solidFill>
                <a:latin typeface="Trebuchet MS" panose="020B0603020202020204" pitchFamily="34" charset="0"/>
                <a:hlinkClick r:id="rId3"/>
              </a:rPr>
              <a:t>psychology.dept@biu.ac.il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639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9600" dirty="0"/>
              <a:t>בהצלחה!!!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048256"/>
            <a:ext cx="7520940" cy="2632221"/>
          </a:xfrm>
        </p:spPr>
        <p:txBody>
          <a:bodyPr>
            <a:normAutofit/>
          </a:bodyPr>
          <a:lstStyle/>
          <a:p>
            <a:pPr algn="ctr"/>
            <a:r>
              <a:rPr lang="he-IL" sz="4400" dirty="0"/>
              <a:t>אז איך גורמים לזה לקרות: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6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08" y="365760"/>
            <a:ext cx="1556208" cy="15355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A8B159-83E0-4D48-98B2-CEC035D3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תנאי קבלה לתואר שני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D6233-0F40-904A-A1D4-B8D6EBFFF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" y="1133535"/>
            <a:ext cx="8235900" cy="3579849"/>
          </a:xfrm>
        </p:spPr>
        <p:txBody>
          <a:bodyPr>
            <a:normAutofit fontScale="92500" lnSpcReduction="10000"/>
          </a:bodyPr>
          <a:lstStyle/>
          <a:p>
            <a:r>
              <a:rPr lang="he-IL" sz="1800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מגמות קליניות: 	</a:t>
            </a:r>
            <a:r>
              <a:rPr lang="he-IL" sz="1800" b="1" dirty="0">
                <a:cs typeface="+mn-cs"/>
              </a:rPr>
              <a:t>ממוצע 90 לפחות בפסיכולוגיה</a:t>
            </a:r>
          </a:p>
          <a:p>
            <a:r>
              <a:rPr lang="he-IL" sz="1800" b="1" dirty="0">
                <a:cs typeface="+mn-cs"/>
              </a:rPr>
              <a:t>			</a:t>
            </a:r>
            <a:r>
              <a:rPr lang="he-IL" sz="1800" b="1" dirty="0" err="1">
                <a:cs typeface="+mn-cs"/>
              </a:rPr>
              <a:t>מתא״ם</a:t>
            </a:r>
            <a:r>
              <a:rPr lang="he-IL" sz="1800" b="1" dirty="0">
                <a:cs typeface="+mn-cs"/>
              </a:rPr>
              <a:t> לפחות 110 (או </a:t>
            </a:r>
            <a:r>
              <a:rPr lang="he-IL" sz="1800" b="1" dirty="0" smtClean="0">
                <a:cs typeface="+mn-cs"/>
              </a:rPr>
              <a:t>מעל </a:t>
            </a:r>
            <a:r>
              <a:rPr lang="he-IL" sz="1800" b="1" dirty="0">
                <a:cs typeface="+mn-cs"/>
              </a:rPr>
              <a:t>650 </a:t>
            </a:r>
            <a:r>
              <a:rPr lang="he-IL" sz="1800" b="1" dirty="0" smtClean="0">
                <a:cs typeface="+mn-cs"/>
              </a:rPr>
              <a:t>ב-</a:t>
            </a:r>
          </a:p>
          <a:p>
            <a:r>
              <a:rPr lang="en-US" sz="1800" b="1" dirty="0" smtClean="0">
                <a:cs typeface="+mn-cs"/>
              </a:rPr>
              <a:t>                         </a:t>
            </a:r>
            <a:r>
              <a:rPr lang="he-IL" sz="1800" b="1" dirty="0" smtClean="0">
                <a:cs typeface="+mn-cs"/>
              </a:rPr>
              <a:t> לתלמידי </a:t>
            </a:r>
            <a:r>
              <a:rPr lang="he-IL" sz="1800" b="1" dirty="0" smtClean="0">
                <a:cs typeface="+mn-cs"/>
              </a:rPr>
              <a:t>חול</a:t>
            </a:r>
            <a:r>
              <a:rPr lang="he-IL" sz="1800" b="1" dirty="0">
                <a:cs typeface="+mn-cs"/>
              </a:rPr>
              <a:t>)</a:t>
            </a:r>
          </a:p>
          <a:p>
            <a:endParaRPr lang="he-IL" sz="1800" b="1" dirty="0">
              <a:cs typeface="+mn-cs"/>
            </a:endParaRPr>
          </a:p>
          <a:p>
            <a:r>
              <a:rPr lang="he-IL" sz="1800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קוגניציה, רגש ומוח: </a:t>
            </a:r>
            <a:r>
              <a:rPr lang="he-IL" sz="1800" b="1" dirty="0">
                <a:cs typeface="+mn-cs"/>
              </a:rPr>
              <a:t>ממוצע 85 לפחות בפסיכולוגיה</a:t>
            </a:r>
          </a:p>
          <a:p>
            <a:r>
              <a:rPr lang="he-IL" sz="1800" b="1" dirty="0">
                <a:cs typeface="+mn-cs"/>
              </a:rPr>
              <a:t>			אין צורך </a:t>
            </a:r>
            <a:r>
              <a:rPr lang="he-IL" sz="1800" b="1" dirty="0" err="1">
                <a:cs typeface="+mn-cs"/>
              </a:rPr>
              <a:t>במתא״ם</a:t>
            </a:r>
            <a:endParaRPr lang="he-IL" sz="1800" b="1" dirty="0">
              <a:cs typeface="+mn-cs"/>
            </a:endParaRPr>
          </a:p>
          <a:p>
            <a:endParaRPr lang="he-IL" sz="1800" b="1" dirty="0">
              <a:cs typeface="+mn-cs"/>
            </a:endParaRPr>
          </a:p>
          <a:p>
            <a:r>
              <a:rPr lang="he-IL" sz="1800" b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ארגונית-חברתית: 	</a:t>
            </a:r>
            <a:r>
              <a:rPr lang="he-IL" sz="1800" b="1" dirty="0">
                <a:cs typeface="+mn-cs"/>
              </a:rPr>
              <a:t>ממוצע 87 לפחות בפסיכולוגיה</a:t>
            </a:r>
          </a:p>
          <a:p>
            <a:r>
              <a:rPr lang="he-IL" sz="1800" b="1" dirty="0">
                <a:cs typeface="+mn-cs"/>
              </a:rPr>
              <a:t>			</a:t>
            </a:r>
            <a:r>
              <a:rPr lang="he-IL" sz="1800" b="1" dirty="0" err="1">
                <a:cs typeface="+mn-cs"/>
              </a:rPr>
              <a:t>מתא״ם</a:t>
            </a:r>
            <a:r>
              <a:rPr lang="he-IL" sz="1800" b="1" dirty="0">
                <a:cs typeface="+mn-cs"/>
              </a:rPr>
              <a:t> לפחות 100</a:t>
            </a:r>
          </a:p>
          <a:p>
            <a:r>
              <a:rPr lang="he-IL" sz="1800" b="1" dirty="0">
                <a:cs typeface="+mn-cs"/>
              </a:rPr>
              <a:t>			*מועמדים מצטיינים (ממוצע פסיכולוגיה מעל 95), יכולים להגיש 		</a:t>
            </a:r>
            <a:r>
              <a:rPr lang="en-US" sz="1800" b="1" dirty="0" smtClean="0">
                <a:cs typeface="+mn-cs"/>
              </a:rPr>
              <a:t>              </a:t>
            </a:r>
            <a:r>
              <a:rPr lang="he-IL" sz="1800" b="1" dirty="0" smtClean="0">
                <a:cs typeface="+mn-cs"/>
              </a:rPr>
              <a:t>מועמדות </a:t>
            </a:r>
            <a:r>
              <a:rPr lang="he-IL" sz="1800" b="1" dirty="0">
                <a:cs typeface="+mn-cs"/>
              </a:rPr>
              <a:t>	ללא </a:t>
            </a:r>
            <a:r>
              <a:rPr lang="he-IL" sz="1800" b="1" dirty="0" err="1">
                <a:cs typeface="+mn-cs"/>
              </a:rPr>
              <a:t>מתא״ם</a:t>
            </a:r>
            <a:r>
              <a:rPr lang="he-IL" sz="1800" b="1" dirty="0">
                <a:cs typeface="+mn-cs"/>
              </a:rPr>
              <a:t>, וזימונם לראיון יישקל על בסיס החומר שיוגש</a:t>
            </a:r>
          </a:p>
          <a:p>
            <a:endParaRPr lang="en-US" sz="1800" dirty="0"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BA39E-552B-524D-AE29-6155F539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40000" y="1440269"/>
            <a:ext cx="67733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GRE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42070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3CF73-B152-204B-AABE-6DB15C00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דרישות לרישום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95155-1CD6-704E-BE64-809A3B5FF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2000" b="1" dirty="0">
                <a:solidFill>
                  <a:schemeClr val="accent2">
                    <a:lumMod val="75000"/>
                  </a:schemeClr>
                </a:solidFill>
                <a:latin typeface="Open Sans Hebrew" pitchFamily="2" charset="-79"/>
                <a:cs typeface="Open Sans Hebrew" pitchFamily="2" charset="-79"/>
              </a:rPr>
              <a:t>מגמות טיפוליות: </a:t>
            </a:r>
            <a:endParaRPr lang="he-IL" sz="2000" b="1" dirty="0" smtClean="0">
              <a:solidFill>
                <a:schemeClr val="accent2">
                  <a:lumMod val="75000"/>
                </a:schemeClr>
              </a:solidFill>
              <a:latin typeface="Open Sans Hebrew" pitchFamily="2" charset="-79"/>
              <a:cs typeface="Open Sans Hebrew" pitchFamily="2" charset="-79"/>
            </a:endParaRPr>
          </a:p>
          <a:p>
            <a:r>
              <a:rPr lang="he-IL" sz="2000" dirty="0" smtClean="0">
                <a:latin typeface="Open Sans Hebrew" pitchFamily="2" charset="-79"/>
                <a:cs typeface="Open Sans Hebrew" pitchFamily="2" charset="-79"/>
              </a:rPr>
              <a:t>המלצה </a:t>
            </a:r>
            <a:r>
              <a:rPr lang="he-IL" sz="2000" dirty="0">
                <a:latin typeface="Open Sans Hebrew" pitchFamily="2" charset="-79"/>
                <a:cs typeface="Open Sans Hebrew" pitchFamily="2" charset="-79"/>
              </a:rPr>
              <a:t>אקדמית והמלצה מהשדה</a:t>
            </a:r>
          </a:p>
          <a:p>
            <a:r>
              <a:rPr lang="he-IL" sz="2000" dirty="0" smtClean="0">
                <a:latin typeface="Open Sans Hebrew" pitchFamily="2" charset="-79"/>
                <a:cs typeface="Open Sans Hebrew" pitchFamily="2" charset="-79"/>
              </a:rPr>
              <a:t>שאלון </a:t>
            </a:r>
            <a:r>
              <a:rPr lang="he-IL" sz="2000" dirty="0">
                <a:latin typeface="Open Sans Hebrew" pitchFamily="2" charset="-79"/>
                <a:cs typeface="Open Sans Hebrew" pitchFamily="2" charset="-79"/>
              </a:rPr>
              <a:t>אישי, </a:t>
            </a:r>
            <a:endParaRPr lang="he-IL" sz="2000" dirty="0" smtClean="0">
              <a:latin typeface="Open Sans Hebrew" pitchFamily="2" charset="-79"/>
              <a:cs typeface="Open Sans Hebrew" pitchFamily="2" charset="-79"/>
            </a:endParaRPr>
          </a:p>
          <a:p>
            <a:r>
              <a:rPr lang="he-IL" sz="2000" dirty="0" smtClean="0">
                <a:latin typeface="Open Sans Hebrew" pitchFamily="2" charset="-79"/>
                <a:cs typeface="Open Sans Hebrew" pitchFamily="2" charset="-79"/>
              </a:rPr>
              <a:t>שאלון </a:t>
            </a:r>
            <a:r>
              <a:rPr lang="he-IL" sz="2000" dirty="0">
                <a:latin typeface="Open Sans Hebrew" pitchFamily="2" charset="-79"/>
                <a:cs typeface="Open Sans Hebrew" pitchFamily="2" charset="-79"/>
              </a:rPr>
              <a:t>ביצוע עבודת מחקר ושאלון ביצוע </a:t>
            </a:r>
            <a:r>
              <a:rPr lang="he-IL" sz="2000" dirty="0" smtClean="0">
                <a:latin typeface="Open Sans Hebrew" pitchFamily="2" charset="-79"/>
                <a:cs typeface="Open Sans Hebrew" pitchFamily="2" charset="-79"/>
              </a:rPr>
              <a:t>עבודת שדה טיפולית</a:t>
            </a:r>
            <a:endParaRPr lang="he-IL" sz="2000" dirty="0">
              <a:latin typeface="Open Sans Hebrew" pitchFamily="2" charset="-79"/>
              <a:cs typeface="Open Sans Hebrew" pitchFamily="2" charset="-79"/>
            </a:endParaRPr>
          </a:p>
          <a:p>
            <a:r>
              <a:rPr lang="he-IL" sz="2000" b="1" dirty="0">
                <a:solidFill>
                  <a:schemeClr val="accent2">
                    <a:lumMod val="75000"/>
                  </a:schemeClr>
                </a:solidFill>
                <a:latin typeface="Open Sans Hebrew" pitchFamily="2" charset="-79"/>
                <a:cs typeface="Open Sans Hebrew" pitchFamily="2" charset="-79"/>
              </a:rPr>
              <a:t>קוגניציה, רגש ומוח: </a:t>
            </a:r>
            <a:endParaRPr lang="he-IL" sz="2000" b="1" dirty="0" smtClean="0">
              <a:solidFill>
                <a:schemeClr val="accent2">
                  <a:lumMod val="75000"/>
                </a:schemeClr>
              </a:solidFill>
              <a:latin typeface="Open Sans Hebrew" pitchFamily="2" charset="-79"/>
              <a:cs typeface="Open Sans Hebrew" pitchFamily="2" charset="-79"/>
            </a:endParaRPr>
          </a:p>
          <a:p>
            <a:r>
              <a:rPr lang="he-IL" sz="2000" dirty="0" smtClean="0">
                <a:latin typeface="Open Sans Hebrew" pitchFamily="2" charset="-79"/>
                <a:cs typeface="Open Sans Hebrew" pitchFamily="2" charset="-79"/>
              </a:rPr>
              <a:t>2 </a:t>
            </a:r>
            <a:r>
              <a:rPr lang="he-IL" sz="2000" dirty="0">
                <a:latin typeface="Open Sans Hebrew" pitchFamily="2" charset="-79"/>
                <a:cs typeface="Open Sans Hebrew" pitchFamily="2" charset="-79"/>
              </a:rPr>
              <a:t>המלצות אקדמית</a:t>
            </a:r>
          </a:p>
          <a:p>
            <a:r>
              <a:rPr lang="he-IL" sz="2000" dirty="0" smtClean="0">
                <a:latin typeface="Open Sans Hebrew" pitchFamily="2" charset="-79"/>
                <a:cs typeface="Open Sans Hebrew" pitchFamily="2" charset="-79"/>
              </a:rPr>
              <a:t>טופס </a:t>
            </a:r>
            <a:r>
              <a:rPr lang="he-IL" sz="2000" dirty="0">
                <a:latin typeface="Open Sans Hebrew" pitchFamily="2" charset="-79"/>
                <a:cs typeface="Open Sans Hebrew" pitchFamily="2" charset="-79"/>
              </a:rPr>
              <a:t>הצהרת כוונות מחקריות</a:t>
            </a:r>
          </a:p>
          <a:p>
            <a:r>
              <a:rPr lang="he-IL" sz="2000" b="1" dirty="0">
                <a:solidFill>
                  <a:schemeClr val="accent2">
                    <a:lumMod val="75000"/>
                  </a:schemeClr>
                </a:solidFill>
                <a:latin typeface="Open Sans Hebrew" pitchFamily="2" charset="-79"/>
                <a:cs typeface="Open Sans Hebrew" pitchFamily="2" charset="-79"/>
              </a:rPr>
              <a:t>ארגונית-חברתית</a:t>
            </a:r>
            <a:r>
              <a:rPr lang="he-IL" sz="2000" b="1" dirty="0" smtClean="0">
                <a:solidFill>
                  <a:schemeClr val="accent2">
                    <a:lumMod val="75000"/>
                  </a:schemeClr>
                </a:solidFill>
                <a:latin typeface="Open Sans Hebrew" pitchFamily="2" charset="-79"/>
                <a:cs typeface="Open Sans Hebrew" pitchFamily="2" charset="-79"/>
              </a:rPr>
              <a:t>: </a:t>
            </a:r>
          </a:p>
          <a:p>
            <a:r>
              <a:rPr lang="he-IL" sz="2000" dirty="0" smtClean="0">
                <a:latin typeface="Open Sans Hebrew" pitchFamily="2" charset="-79"/>
                <a:cs typeface="Open Sans Hebrew" pitchFamily="2" charset="-79"/>
              </a:rPr>
              <a:t>2 </a:t>
            </a:r>
            <a:r>
              <a:rPr lang="he-IL" sz="2000" dirty="0">
                <a:latin typeface="Open Sans Hebrew" pitchFamily="2" charset="-79"/>
                <a:cs typeface="Open Sans Hebrew" pitchFamily="2" charset="-79"/>
              </a:rPr>
              <a:t>המלצות אקדמית</a:t>
            </a:r>
          </a:p>
          <a:p>
            <a:r>
              <a:rPr lang="he-IL" sz="2000" dirty="0" smtClean="0">
                <a:latin typeface="Open Sans Hebrew" pitchFamily="2" charset="-79"/>
                <a:cs typeface="Open Sans Hebrew" pitchFamily="2" charset="-79"/>
              </a:rPr>
              <a:t>טופס </a:t>
            </a:r>
            <a:r>
              <a:rPr lang="he-IL" sz="2000" dirty="0">
                <a:latin typeface="Open Sans Hebrew" pitchFamily="2" charset="-79"/>
                <a:cs typeface="Open Sans Hebrew" pitchFamily="2" charset="-79"/>
              </a:rPr>
              <a:t>קורות חיים</a:t>
            </a:r>
          </a:p>
          <a:p>
            <a:r>
              <a:rPr lang="he-IL" sz="2000" dirty="0" smtClean="0">
                <a:latin typeface="Open Sans Hebrew" pitchFamily="2" charset="-79"/>
                <a:cs typeface="Open Sans Hebrew" pitchFamily="2" charset="-79"/>
              </a:rPr>
              <a:t>ראיון </a:t>
            </a:r>
            <a:r>
              <a:rPr lang="he-IL" sz="2000" dirty="0">
                <a:latin typeface="Open Sans Hebrew" pitchFamily="2" charset="-79"/>
                <a:cs typeface="Open Sans Hebrew" pitchFamily="2" charset="-79"/>
              </a:rPr>
              <a:t>אישי		</a:t>
            </a:r>
          </a:p>
          <a:p>
            <a:endParaRPr lang="en-US" sz="2000" b="1" dirty="0">
              <a:latin typeface="Open Sans Hebrew" pitchFamily="2" charset="-79"/>
              <a:cs typeface="Open Sans Hebrew" pitchFamily="2" charset="-79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C84B8-A37D-7946-9272-62330825A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329B3-56A7-9244-9ABC-AB9E1D29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דרישות מוקדמות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CDE6D-48B0-814F-9320-89D3432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spcBef>
                <a:spcPct val="10000"/>
              </a:spcBef>
              <a:spcAft>
                <a:spcPct val="30000"/>
              </a:spcAft>
              <a:buFont typeface="Wingdings" pitchFamily="2" charset="2"/>
              <a:buAutoNum type="arabicPeriod"/>
              <a:defRPr/>
            </a:pPr>
            <a:r>
              <a:rPr lang="he-IL" sz="2400" b="1" dirty="0"/>
              <a:t>תלמידים ממוסדות אחרים עשויים להיות </a:t>
            </a:r>
            <a:r>
              <a:rPr lang="he-IL" sz="2400" b="1" dirty="0" err="1"/>
              <a:t>מחוייבים</a:t>
            </a:r>
            <a:r>
              <a:rPr lang="he-IL" sz="2400" b="1" dirty="0"/>
              <a:t> בלימודי השלמה.</a:t>
            </a:r>
          </a:p>
          <a:p>
            <a:pPr marL="609600" indent="-609600">
              <a:spcBef>
                <a:spcPct val="10000"/>
              </a:spcBef>
              <a:spcAft>
                <a:spcPct val="30000"/>
              </a:spcAft>
              <a:buFont typeface="Wingdings" pitchFamily="2" charset="2"/>
              <a:buAutoNum type="arabicPeriod"/>
              <a:defRPr/>
            </a:pPr>
            <a:r>
              <a:rPr lang="he-IL" sz="2400" b="1" dirty="0"/>
              <a:t>השתתפות בפרקטיקום מחקרי הינה תנאי הכרחי.</a:t>
            </a:r>
          </a:p>
          <a:p>
            <a:pPr marL="609600" indent="-609600">
              <a:spcBef>
                <a:spcPct val="10000"/>
              </a:spcBef>
              <a:spcAft>
                <a:spcPct val="30000"/>
              </a:spcAft>
              <a:buFont typeface="Wingdings" pitchFamily="2" charset="2"/>
              <a:buAutoNum type="arabicPeriod"/>
              <a:defRPr/>
            </a:pPr>
            <a:r>
              <a:rPr lang="he-IL" sz="2400" b="1" dirty="0"/>
              <a:t>המגמות הטיפוליות מתנות קבלה בלימוד הקורסים הבאים </a:t>
            </a:r>
            <a:r>
              <a:rPr lang="he-IL" sz="2400" b="1" dirty="0" err="1"/>
              <a:t>בב.א</a:t>
            </a:r>
            <a:r>
              <a:rPr lang="he-IL" sz="2400" b="1" dirty="0"/>
              <a:t>:</a:t>
            </a:r>
          </a:p>
          <a:p>
            <a:pPr marL="990600" lvl="1" indent="-533400">
              <a:spcBef>
                <a:spcPct val="10000"/>
              </a:spcBef>
              <a:spcAft>
                <a:spcPct val="30000"/>
              </a:spcAft>
              <a:buSzPct val="110000"/>
              <a:buFont typeface="Wingdings" pitchFamily="2" charset="2"/>
              <a:buChar char="v"/>
              <a:defRPr/>
            </a:pPr>
            <a:r>
              <a:rPr lang="he-IL" sz="2400" b="1" dirty="0"/>
              <a:t>פסיכופתולוגיה / פסיכולוגיה אבנורמלית</a:t>
            </a:r>
          </a:p>
          <a:p>
            <a:pPr marL="990600" lvl="1" indent="-533400">
              <a:spcBef>
                <a:spcPct val="10000"/>
              </a:spcBef>
              <a:spcAft>
                <a:spcPct val="30000"/>
              </a:spcAft>
              <a:buSzPct val="110000"/>
              <a:buFont typeface="Wingdings" pitchFamily="2" charset="2"/>
              <a:buChar char="v"/>
              <a:defRPr/>
            </a:pPr>
            <a:r>
              <a:rPr lang="he-IL" sz="2400" b="1" dirty="0"/>
              <a:t>תיאוריות באישיות</a:t>
            </a:r>
          </a:p>
          <a:p>
            <a:pPr marL="990600" lvl="1" indent="-533400">
              <a:spcBef>
                <a:spcPct val="10000"/>
              </a:spcBef>
              <a:spcAft>
                <a:spcPct val="30000"/>
              </a:spcAft>
              <a:buSzPct val="110000"/>
              <a:buFont typeface="Wingdings" pitchFamily="2" charset="2"/>
              <a:buChar char="v"/>
              <a:defRPr/>
            </a:pPr>
            <a:r>
              <a:rPr lang="he-IL" sz="2400" b="1" dirty="0"/>
              <a:t>פסיכולוגיה התפתחותית</a:t>
            </a:r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3858B-D30B-0447-A082-3CE1F33E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4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A0AF-2CD0-7846-BFF3-37DFE3A4D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מסלול רגיל – תואר שני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704F-6702-624B-9D9B-6F52636B5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9300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עד שלוש שנים</a:t>
            </a:r>
          </a:p>
          <a:p>
            <a:pPr>
              <a:buClr>
                <a:srgbClr val="FF9300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בשנתיים הראשונות לומדים את קורסי החובה והבחירה בכל מגמה וקורס סטטיסטיקה </a:t>
            </a:r>
            <a:r>
              <a:rPr lang="he-IL" sz="2000" b="1" dirty="0" err="1"/>
              <a:t>למ.א</a:t>
            </a:r>
            <a:r>
              <a:rPr lang="he-IL" sz="2000" b="1" dirty="0"/>
              <a:t>.</a:t>
            </a:r>
          </a:p>
          <a:p>
            <a:pPr>
              <a:buClr>
                <a:srgbClr val="FF9300"/>
              </a:buClr>
              <a:buFont typeface="Arial" panose="020B0604020202020204" pitchFamily="34" charset="0"/>
              <a:buChar char="•"/>
            </a:pPr>
            <a:endParaRPr lang="he-IL" sz="2000" b="1" dirty="0"/>
          </a:p>
          <a:p>
            <a:pPr>
              <a:buClr>
                <a:srgbClr val="FF9300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הצעת מחקר </a:t>
            </a:r>
            <a:r>
              <a:rPr lang="he-IL" sz="2000" b="1" dirty="0" err="1"/>
              <a:t>לתיזה</a:t>
            </a:r>
            <a:r>
              <a:rPr lang="he-IL" sz="2000" b="1" dirty="0"/>
              <a:t> עד תחילת שנה שנייה</a:t>
            </a:r>
          </a:p>
          <a:p>
            <a:pPr>
              <a:buClr>
                <a:srgbClr val="FF9300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הגשת התיזה לא יאוחר מסוף שנה שלישית</a:t>
            </a:r>
          </a:p>
          <a:p>
            <a:pPr>
              <a:buClr>
                <a:srgbClr val="FF9300"/>
              </a:buClr>
              <a:buFont typeface="Arial" panose="020B0604020202020204" pitchFamily="34" charset="0"/>
              <a:buChar char="•"/>
            </a:pPr>
            <a:endParaRPr lang="he-IL" sz="2000" b="1" dirty="0"/>
          </a:p>
          <a:p>
            <a:pPr>
              <a:buClr>
                <a:srgbClr val="FF9300"/>
              </a:buClr>
              <a:buFont typeface="Arial" panose="020B0604020202020204" pitchFamily="34" charset="0"/>
              <a:buChar char="•"/>
            </a:pPr>
            <a:r>
              <a:rPr lang="he-IL" sz="2000" b="1" dirty="0"/>
              <a:t>לתלמידי מ.א. במסלול הרגיל קיים מגוון של מלגות. לפרטים נוספים יש לפנות  למדור מלגות ופרסים או למזכירות המחלקה</a:t>
            </a:r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70AAB-6330-214F-9D60-77B7DD5F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9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E30D9-8F34-E642-AFBA-4F237AC0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מסלול ישיר לתואר שלישי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AE1EE-6115-A24B-AD76-DBE9D13A6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518228"/>
            <a:ext cx="7520940" cy="3579849"/>
          </a:xfrm>
        </p:spPr>
        <p:txBody>
          <a:bodyPr>
            <a:normAutofit/>
          </a:bodyPr>
          <a:lstStyle/>
          <a:p>
            <a:r>
              <a:rPr lang="he-IL" sz="2800" b="1" dirty="0"/>
              <a:t>מיועד למועמדים מצטיינים</a:t>
            </a:r>
          </a:p>
          <a:p>
            <a:r>
              <a:rPr lang="he-IL" sz="2800" b="1" dirty="0"/>
              <a:t>הקבלה על פי שיקולי המחלקה</a:t>
            </a:r>
          </a:p>
          <a:p>
            <a:r>
              <a:rPr lang="he-IL" sz="2800" b="1" dirty="0"/>
              <a:t>נכון להיום, מתקבלים כ-5  מועמדים (1 מכל מגמה) אשר זוכים למלגת נשיא.</a:t>
            </a:r>
          </a:p>
          <a:p>
            <a:endParaRPr lang="he-IL" sz="2800" b="1" dirty="0"/>
          </a:p>
          <a:p>
            <a:endParaRPr lang="en-U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3542E-4C0D-4D4E-936E-AB950C8B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0"/>
          <a:stretch/>
        </p:blipFill>
        <p:spPr>
          <a:xfrm>
            <a:off x="1749552" y="365760"/>
            <a:ext cx="1938286" cy="1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7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039A-6008-C94A-AF7F-4582ED3C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מסלול משולב לתואר שלישי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2FB36-0F16-544F-A857-8C3F8864B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00" y="1100628"/>
            <a:ext cx="8171100" cy="3939372"/>
          </a:xfrm>
        </p:spPr>
        <p:txBody>
          <a:bodyPr>
            <a:normAutofit fontScale="92500"/>
          </a:bodyPr>
          <a:lstStyle/>
          <a:p>
            <a:r>
              <a:rPr lang="he-IL" sz="2000" b="1" dirty="0"/>
              <a:t>המעבר מותנה באישור המחלקה </a:t>
            </a:r>
            <a:endParaRPr lang="en-US" sz="2000" b="1" dirty="0"/>
          </a:p>
          <a:p>
            <a:r>
              <a:rPr lang="he-IL" sz="2000" b="1" dirty="0"/>
              <a:t>ע"פ  מגוון שיקולים מערכתיים ומצריך:</a:t>
            </a:r>
          </a:p>
          <a:p>
            <a:r>
              <a:rPr lang="he-IL" sz="2000" b="1" dirty="0"/>
              <a:t>	יצירת קשר עם מנחה והסכמה להנחות</a:t>
            </a:r>
          </a:p>
          <a:p>
            <a:r>
              <a:rPr lang="he-IL" sz="2000" b="1" dirty="0"/>
              <a:t>	הכנת הצעת דיסרטציה עד סוף סמס' א', שנה ב'</a:t>
            </a:r>
          </a:p>
          <a:p>
            <a:endParaRPr lang="he-IL" sz="2000" b="1" dirty="0"/>
          </a:p>
          <a:p>
            <a:r>
              <a:rPr lang="he-IL" sz="2000" b="1" dirty="0"/>
              <a:t>שלב 1 (שנתיים):	 (א) לימוד קורסי חובה ובחירה במגמה כמו מסלול רגיל </a:t>
            </a:r>
            <a:r>
              <a:rPr lang="he-IL" sz="2000" b="1" dirty="0" err="1"/>
              <a:t>למ.א</a:t>
            </a:r>
            <a:r>
              <a:rPr lang="he-IL" sz="2000" b="1" dirty="0"/>
              <a:t>. </a:t>
            </a:r>
          </a:p>
          <a:p>
            <a:r>
              <a:rPr lang="he-IL" sz="2000" b="1" dirty="0"/>
              <a:t>			(ב) הגשת הצעת מחקר לדיסרטציה לתואר שלישי </a:t>
            </a:r>
          </a:p>
          <a:p>
            <a:endParaRPr lang="he-IL" sz="2000" b="1" dirty="0"/>
          </a:p>
          <a:p>
            <a:r>
              <a:rPr lang="he-IL" sz="2000" b="1" dirty="0"/>
              <a:t>שלב 2 (4 שנים):	(א) לימוד הקורסים של תכנית הדוקטורט </a:t>
            </a:r>
          </a:p>
          <a:p>
            <a:r>
              <a:rPr lang="he-IL" sz="2000" b="1" dirty="0"/>
              <a:t>			(ב) ביצוע וכתיבה של עבודת דיסרטציה</a:t>
            </a:r>
          </a:p>
          <a:p>
            <a:endParaRPr lang="he-IL" sz="2000" b="1" dirty="0"/>
          </a:p>
          <a:p>
            <a:endParaRPr lang="en-US" sz="2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6252C-A4A8-094A-962F-DA87DE30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35" y="462187"/>
            <a:ext cx="2645474" cy="127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04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039A-6008-C94A-AF7F-4582ED3C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מסלול משולב לתואר שלישי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2FB36-0F16-544F-A857-8C3F8864B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000" y="1100628"/>
            <a:ext cx="7083900" cy="3939372"/>
          </a:xfrm>
        </p:spPr>
        <p:txBody>
          <a:bodyPr>
            <a:normAutofit/>
          </a:bodyPr>
          <a:lstStyle/>
          <a:p>
            <a:r>
              <a:rPr lang="he-IL" sz="2400" b="1" dirty="0">
                <a:solidFill>
                  <a:schemeClr val="accent2">
                    <a:lumMod val="75000"/>
                  </a:schemeClr>
                </a:solidFill>
              </a:rPr>
              <a:t>מלגות</a:t>
            </a:r>
            <a:r>
              <a:rPr lang="he-IL" sz="2400" b="1" dirty="0"/>
              <a:t>:</a:t>
            </a:r>
          </a:p>
          <a:p>
            <a:endParaRPr lang="he-IL" sz="2400" b="1" dirty="0"/>
          </a:p>
          <a:p>
            <a:r>
              <a:rPr lang="he-IL" sz="2400" b="1" dirty="0"/>
              <a:t>מלגות קיום למרבית הסטודנטים המצטיינים אשר נדרשים לסיים את התואר השלישי ב-4 שנים </a:t>
            </a:r>
          </a:p>
          <a:p>
            <a:r>
              <a:rPr lang="he-IL" sz="2400" b="1" dirty="0"/>
              <a:t>המחלקה משתדלת להשיג מלגות ותמיכה גם לשאר הסטודנטים במסלול המשולב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6252C-A4A8-094A-962F-DA87DE30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02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223</TotalTime>
  <Words>373</Words>
  <Application>Microsoft Office PowerPoint</Application>
  <PresentationFormat>‫הצגה על המסך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Open Sans Hebrew</vt:lpstr>
      <vt:lpstr>Open Sans Hebrew Light</vt:lpstr>
      <vt:lpstr>Times New Roman</vt:lpstr>
      <vt:lpstr>Trebuchet MS</vt:lpstr>
      <vt:lpstr>Tunga</vt:lpstr>
      <vt:lpstr>Wingdings</vt:lpstr>
      <vt:lpstr>Angles</vt:lpstr>
      <vt:lpstr>תארים מתקדמים- הצד המנהלי פסיכולוגיה בבר-אילן</vt:lpstr>
      <vt:lpstr>מצגת של PowerPoint‏</vt:lpstr>
      <vt:lpstr>תנאי קבלה לתואר שני</vt:lpstr>
      <vt:lpstr>דרישות לרישום</vt:lpstr>
      <vt:lpstr>דרישות מוקדמות</vt:lpstr>
      <vt:lpstr>מסלול רגיל – תואר שני</vt:lpstr>
      <vt:lpstr>מסלול ישיר לתואר שלישי</vt:lpstr>
      <vt:lpstr>מסלול משולב לתואר שלישי</vt:lpstr>
      <vt:lpstr>מסלול משולב לתואר שלישי</vt:lpstr>
      <vt:lpstr>תאריכי רישום</vt:lpstr>
      <vt:lpstr>מועדי שיבוץ המועמדים במערכת השיבוץ </vt:lpstr>
      <vt:lpstr>מערכת שיבוץ ממוחשבת</vt:lpstr>
      <vt:lpstr>מידע נוסף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שני קאופמן</cp:lastModifiedBy>
  <cp:revision>31</cp:revision>
  <dcterms:created xsi:type="dcterms:W3CDTF">2014-09-16T21:28:01Z</dcterms:created>
  <dcterms:modified xsi:type="dcterms:W3CDTF">2018-12-31T07:49:58Z</dcterms:modified>
</cp:coreProperties>
</file>